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90" r:id="rId35"/>
    <p:sldId id="291" r:id="rId36"/>
    <p:sldId id="292" r:id="rId37"/>
    <p:sldId id="294" r:id="rId38"/>
    <p:sldId id="293" r:id="rId39"/>
    <p:sldId id="295" r:id="rId40"/>
    <p:sldId id="296" r:id="rId41"/>
    <p:sldId id="297" r:id="rId42"/>
    <p:sldId id="298" r:id="rId43"/>
    <p:sldId id="299" r:id="rId44"/>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987" autoAdjust="0"/>
    <p:restoredTop sz="94660"/>
  </p:normalViewPr>
  <p:slideViewPr>
    <p:cSldViewPr snapToGrid="0" showGuides="1">
      <p:cViewPr varScale="1">
        <p:scale>
          <a:sx n="113" d="100"/>
          <a:sy n="113" d="100"/>
        </p:scale>
        <p:origin x="-312"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82F055-F356-4EC5-99AC-B23CCBB0045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F7FBE72-ACB8-4E60-A69E-E68465AADC58}">
      <dgm:prSet phldrT="[Text]" custT="1"/>
      <dgm:spPr/>
      <dgm:t>
        <a:bodyPr/>
        <a:lstStyle/>
        <a:p>
          <a:r>
            <a:rPr lang="sr-Latn-RS" sz="3200" dirty="0" smtClean="0">
              <a:latin typeface="Times New Roman" panose="02020603050405020304" pitchFamily="18" charset="0"/>
              <a:cs typeface="Times New Roman" panose="02020603050405020304" pitchFamily="18" charset="0"/>
            </a:rPr>
            <a:t>Size</a:t>
          </a:r>
          <a:r>
            <a:rPr lang="sr-Latn-RS" sz="3200" baseline="0" dirty="0" smtClean="0">
              <a:latin typeface="Times New Roman" panose="02020603050405020304" pitchFamily="18" charset="0"/>
              <a:cs typeface="Times New Roman" panose="02020603050405020304" pitchFamily="18" charset="0"/>
            </a:rPr>
            <a:t> of tumors</a:t>
          </a:r>
          <a:endParaRPr lang="en-US" sz="3200" dirty="0">
            <a:latin typeface="Times New Roman" panose="02020603050405020304" pitchFamily="18" charset="0"/>
            <a:cs typeface="Times New Roman" panose="02020603050405020304" pitchFamily="18" charset="0"/>
          </a:endParaRPr>
        </a:p>
      </dgm:t>
    </dgm:pt>
    <dgm:pt modelId="{54F6EE20-110C-4A49-B6EC-095B002E9E67}" type="parTrans" cxnId="{9B121DA3-1B72-468F-8DFB-8692BDDFE582}">
      <dgm:prSet/>
      <dgm:spPr/>
      <dgm:t>
        <a:bodyPr/>
        <a:lstStyle/>
        <a:p>
          <a:endParaRPr lang="en-US"/>
        </a:p>
      </dgm:t>
    </dgm:pt>
    <dgm:pt modelId="{9826FC05-9FB5-421E-BF1D-97644B1A7EF6}" type="sibTrans" cxnId="{9B121DA3-1B72-468F-8DFB-8692BDDFE582}">
      <dgm:prSet/>
      <dgm:spPr/>
      <dgm:t>
        <a:bodyPr/>
        <a:lstStyle/>
        <a:p>
          <a:endParaRPr lang="en-US"/>
        </a:p>
      </dgm:t>
    </dgm:pt>
    <dgm:pt modelId="{5104EE13-8B1F-461D-92DA-37083BB3A52D}">
      <dgm:prSet phldrT="[Text]" custT="1"/>
      <dgm:spPr/>
      <dgm:t>
        <a:bodyPr/>
        <a:lstStyle/>
        <a:p>
          <a:r>
            <a:rPr lang="sr-Latn-RS" sz="2800" dirty="0" smtClean="0">
              <a:latin typeface="Times New Roman" panose="02020603050405020304" pitchFamily="18" charset="0"/>
              <a:cs typeface="Times New Roman" panose="02020603050405020304" pitchFamily="18" charset="0"/>
            </a:rPr>
            <a:t>microadenomas</a:t>
          </a:r>
          <a:endParaRPr lang="en-US" sz="2800" dirty="0">
            <a:latin typeface="Times New Roman" panose="02020603050405020304" pitchFamily="18" charset="0"/>
            <a:cs typeface="Times New Roman" panose="02020603050405020304" pitchFamily="18" charset="0"/>
          </a:endParaRPr>
        </a:p>
      </dgm:t>
    </dgm:pt>
    <dgm:pt modelId="{BA289B22-18DF-4884-8ADF-D1D2DA705FC0}" type="parTrans" cxnId="{C53616D7-7058-4698-92C0-727C1C90094D}">
      <dgm:prSet/>
      <dgm:spPr/>
      <dgm:t>
        <a:bodyPr/>
        <a:lstStyle/>
        <a:p>
          <a:endParaRPr lang="en-US"/>
        </a:p>
      </dgm:t>
    </dgm:pt>
    <dgm:pt modelId="{493B8CEE-448E-4514-A4CB-BA38DF05FB28}" type="sibTrans" cxnId="{C53616D7-7058-4698-92C0-727C1C90094D}">
      <dgm:prSet/>
      <dgm:spPr/>
      <dgm:t>
        <a:bodyPr/>
        <a:lstStyle/>
        <a:p>
          <a:endParaRPr lang="en-US"/>
        </a:p>
      </dgm:t>
    </dgm:pt>
    <dgm:pt modelId="{4459014E-2BE3-45C7-BA1F-C25D7674FF64}">
      <dgm:prSet phldrT="[Text]" custT="1"/>
      <dgm:spPr/>
      <dgm:t>
        <a:bodyPr/>
        <a:lstStyle/>
        <a:p>
          <a:r>
            <a:rPr lang="sr-Latn-RS" sz="2800" dirty="0" smtClean="0">
              <a:latin typeface="Times New Roman" panose="02020603050405020304" pitchFamily="18" charset="0"/>
              <a:cs typeface="Times New Roman" panose="02020603050405020304" pitchFamily="18" charset="0"/>
            </a:rPr>
            <a:t>macroadenomas</a:t>
          </a:r>
          <a:endParaRPr lang="en-US" sz="2800" dirty="0">
            <a:latin typeface="Times New Roman" panose="02020603050405020304" pitchFamily="18" charset="0"/>
            <a:cs typeface="Times New Roman" panose="02020603050405020304" pitchFamily="18" charset="0"/>
          </a:endParaRPr>
        </a:p>
      </dgm:t>
    </dgm:pt>
    <dgm:pt modelId="{EF7C8841-3954-4F1E-800B-A60DCFF943DD}" type="parTrans" cxnId="{53625663-CB2A-4F11-9F54-EF7B75C43009}">
      <dgm:prSet/>
      <dgm:spPr/>
      <dgm:t>
        <a:bodyPr/>
        <a:lstStyle/>
        <a:p>
          <a:endParaRPr lang="en-US"/>
        </a:p>
      </dgm:t>
    </dgm:pt>
    <dgm:pt modelId="{4B18B430-F125-4C0A-9569-DBB9B7F196D4}" type="sibTrans" cxnId="{53625663-CB2A-4F11-9F54-EF7B75C43009}">
      <dgm:prSet/>
      <dgm:spPr/>
      <dgm:t>
        <a:bodyPr/>
        <a:lstStyle/>
        <a:p>
          <a:endParaRPr lang="en-US"/>
        </a:p>
      </dgm:t>
    </dgm:pt>
    <dgm:pt modelId="{A0DAAA42-9639-4DE6-A94A-A57EDA57C713}">
      <dgm:prSet phldrT="[Text]" custT="1"/>
      <dgm:spPr/>
      <dgm:t>
        <a:bodyPr/>
        <a:lstStyle/>
        <a:p>
          <a:r>
            <a:rPr lang="sr-Latn-RS" sz="3200" dirty="0" smtClean="0">
              <a:latin typeface="Times New Roman" panose="02020603050405020304" pitchFamily="18" charset="0"/>
              <a:cs typeface="Times New Roman" panose="02020603050405020304" pitchFamily="18" charset="0"/>
            </a:rPr>
            <a:t>Hormonal</a:t>
          </a:r>
          <a:r>
            <a:rPr lang="sr-Latn-RS" sz="3200" baseline="0" dirty="0" smtClean="0">
              <a:latin typeface="Times New Roman" panose="02020603050405020304" pitchFamily="18" charset="0"/>
              <a:cs typeface="Times New Roman" panose="02020603050405020304" pitchFamily="18" charset="0"/>
            </a:rPr>
            <a:t> activity</a:t>
          </a:r>
          <a:endParaRPr lang="en-US" sz="3200" dirty="0">
            <a:latin typeface="Times New Roman" panose="02020603050405020304" pitchFamily="18" charset="0"/>
            <a:cs typeface="Times New Roman" panose="02020603050405020304" pitchFamily="18" charset="0"/>
          </a:endParaRPr>
        </a:p>
      </dgm:t>
    </dgm:pt>
    <dgm:pt modelId="{B2480292-AD48-4FD2-9963-8F7ACBCFFA85}" type="parTrans" cxnId="{09C621EE-D219-4F2A-8F62-5A1C134BDDB8}">
      <dgm:prSet/>
      <dgm:spPr/>
      <dgm:t>
        <a:bodyPr/>
        <a:lstStyle/>
        <a:p>
          <a:endParaRPr lang="en-US"/>
        </a:p>
      </dgm:t>
    </dgm:pt>
    <dgm:pt modelId="{9CCA294D-4C2E-45B8-AF9F-F53FB38A7FE7}" type="sibTrans" cxnId="{09C621EE-D219-4F2A-8F62-5A1C134BDDB8}">
      <dgm:prSet/>
      <dgm:spPr/>
      <dgm:t>
        <a:bodyPr/>
        <a:lstStyle/>
        <a:p>
          <a:endParaRPr lang="en-US"/>
        </a:p>
      </dgm:t>
    </dgm:pt>
    <dgm:pt modelId="{EB6DC868-46AD-4311-B67B-87CFB6CD9C66}">
      <dgm:prSet phldrT="[Text]" custT="1"/>
      <dgm:spPr/>
      <dgm:t>
        <a:bodyPr/>
        <a:lstStyle/>
        <a:p>
          <a:r>
            <a:rPr lang="sr-Latn-RS" sz="2800" dirty="0" smtClean="0">
              <a:latin typeface="Times New Roman" panose="02020603050405020304" pitchFamily="18" charset="0"/>
              <a:cs typeface="Times New Roman" panose="02020603050405020304" pitchFamily="18" charset="0"/>
            </a:rPr>
            <a:t>secrteing</a:t>
          </a:r>
          <a:endParaRPr lang="en-US" sz="2800" dirty="0">
            <a:latin typeface="Times New Roman" panose="02020603050405020304" pitchFamily="18" charset="0"/>
            <a:cs typeface="Times New Roman" panose="02020603050405020304" pitchFamily="18" charset="0"/>
          </a:endParaRPr>
        </a:p>
      </dgm:t>
    </dgm:pt>
    <dgm:pt modelId="{73D87C14-A91B-43C2-815B-91199172C02E}" type="parTrans" cxnId="{A42B941D-CF2B-4A20-B4CB-C822FCFD43A1}">
      <dgm:prSet/>
      <dgm:spPr/>
      <dgm:t>
        <a:bodyPr/>
        <a:lstStyle/>
        <a:p>
          <a:endParaRPr lang="en-US"/>
        </a:p>
      </dgm:t>
    </dgm:pt>
    <dgm:pt modelId="{AB4CA6AF-6A3E-4D71-8891-0068CD7FA6DB}" type="sibTrans" cxnId="{A42B941D-CF2B-4A20-B4CB-C822FCFD43A1}">
      <dgm:prSet/>
      <dgm:spPr/>
      <dgm:t>
        <a:bodyPr/>
        <a:lstStyle/>
        <a:p>
          <a:endParaRPr lang="en-US"/>
        </a:p>
      </dgm:t>
    </dgm:pt>
    <dgm:pt modelId="{32876A7E-E3A1-45E1-B68A-0C5808F845C9}">
      <dgm:prSet phldrT="[Text]" custT="1"/>
      <dgm:spPr/>
      <dgm:t>
        <a:bodyPr/>
        <a:lstStyle/>
        <a:p>
          <a:r>
            <a:rPr lang="sr-Latn-RS" sz="2800" dirty="0" smtClean="0">
              <a:latin typeface="Times New Roman" panose="02020603050405020304" pitchFamily="18" charset="0"/>
              <a:cs typeface="Times New Roman" panose="02020603050405020304" pitchFamily="18" charset="0"/>
            </a:rPr>
            <a:t>nonsecreting</a:t>
          </a:r>
          <a:endParaRPr lang="en-US" sz="2800" dirty="0">
            <a:latin typeface="Times New Roman" panose="02020603050405020304" pitchFamily="18" charset="0"/>
            <a:cs typeface="Times New Roman" panose="02020603050405020304" pitchFamily="18" charset="0"/>
          </a:endParaRPr>
        </a:p>
      </dgm:t>
    </dgm:pt>
    <dgm:pt modelId="{88D7A43C-F1EB-4923-848D-11D0DEFAC024}" type="parTrans" cxnId="{79F5AF8F-673E-4E75-8DAF-1B153C31EA9B}">
      <dgm:prSet/>
      <dgm:spPr/>
      <dgm:t>
        <a:bodyPr/>
        <a:lstStyle/>
        <a:p>
          <a:endParaRPr lang="en-US"/>
        </a:p>
      </dgm:t>
    </dgm:pt>
    <dgm:pt modelId="{1343A456-30E3-4A6E-BB29-534D7CAC5D7B}" type="sibTrans" cxnId="{79F5AF8F-673E-4E75-8DAF-1B153C31EA9B}">
      <dgm:prSet/>
      <dgm:spPr/>
      <dgm:t>
        <a:bodyPr/>
        <a:lstStyle/>
        <a:p>
          <a:endParaRPr lang="en-US"/>
        </a:p>
      </dgm:t>
    </dgm:pt>
    <dgm:pt modelId="{75CE023D-AD8D-4E55-A4DD-C1DF2270E447}" type="pres">
      <dgm:prSet presAssocID="{B582F055-F356-4EC5-99AC-B23CCBB00451}" presName="Name0" presStyleCnt="0">
        <dgm:presLayoutVars>
          <dgm:dir/>
          <dgm:animLvl val="lvl"/>
          <dgm:resizeHandles/>
        </dgm:presLayoutVars>
      </dgm:prSet>
      <dgm:spPr/>
      <dgm:t>
        <a:bodyPr/>
        <a:lstStyle/>
        <a:p>
          <a:endParaRPr lang="en-US"/>
        </a:p>
      </dgm:t>
    </dgm:pt>
    <dgm:pt modelId="{44E9489F-1888-4F57-A212-CE19619464A1}" type="pres">
      <dgm:prSet presAssocID="{0F7FBE72-ACB8-4E60-A69E-E68465AADC58}" presName="linNode" presStyleCnt="0"/>
      <dgm:spPr/>
    </dgm:pt>
    <dgm:pt modelId="{46798216-E51C-45CB-AFF9-8F8B47A3AA05}" type="pres">
      <dgm:prSet presAssocID="{0F7FBE72-ACB8-4E60-A69E-E68465AADC58}" presName="parentShp" presStyleLbl="node1" presStyleIdx="0" presStyleCnt="2">
        <dgm:presLayoutVars>
          <dgm:bulletEnabled val="1"/>
        </dgm:presLayoutVars>
      </dgm:prSet>
      <dgm:spPr/>
      <dgm:t>
        <a:bodyPr/>
        <a:lstStyle/>
        <a:p>
          <a:endParaRPr lang="en-US"/>
        </a:p>
      </dgm:t>
    </dgm:pt>
    <dgm:pt modelId="{70A35A8D-B885-466A-B4FF-B2E4B0B323A7}" type="pres">
      <dgm:prSet presAssocID="{0F7FBE72-ACB8-4E60-A69E-E68465AADC58}" presName="childShp" presStyleLbl="bgAccFollowNode1" presStyleIdx="0" presStyleCnt="2" custLinFactNeighborX="-5" custLinFactNeighborY="2911">
        <dgm:presLayoutVars>
          <dgm:bulletEnabled val="1"/>
        </dgm:presLayoutVars>
      </dgm:prSet>
      <dgm:spPr/>
      <dgm:t>
        <a:bodyPr/>
        <a:lstStyle/>
        <a:p>
          <a:endParaRPr lang="en-US"/>
        </a:p>
      </dgm:t>
    </dgm:pt>
    <dgm:pt modelId="{89FC4819-B283-4488-8685-68A50F08C537}" type="pres">
      <dgm:prSet presAssocID="{9826FC05-9FB5-421E-BF1D-97644B1A7EF6}" presName="spacing" presStyleCnt="0"/>
      <dgm:spPr/>
    </dgm:pt>
    <dgm:pt modelId="{5F078369-D386-4D37-8E3D-12845C25B311}" type="pres">
      <dgm:prSet presAssocID="{A0DAAA42-9639-4DE6-A94A-A57EDA57C713}" presName="linNode" presStyleCnt="0"/>
      <dgm:spPr/>
    </dgm:pt>
    <dgm:pt modelId="{9959CF97-D532-4FD9-84BF-D1684561C53C}" type="pres">
      <dgm:prSet presAssocID="{A0DAAA42-9639-4DE6-A94A-A57EDA57C713}" presName="parentShp" presStyleLbl="node1" presStyleIdx="1" presStyleCnt="2">
        <dgm:presLayoutVars>
          <dgm:bulletEnabled val="1"/>
        </dgm:presLayoutVars>
      </dgm:prSet>
      <dgm:spPr/>
      <dgm:t>
        <a:bodyPr/>
        <a:lstStyle/>
        <a:p>
          <a:endParaRPr lang="en-US"/>
        </a:p>
      </dgm:t>
    </dgm:pt>
    <dgm:pt modelId="{DE4D06E4-B8B1-41FE-B310-D7F769E83445}" type="pres">
      <dgm:prSet presAssocID="{A0DAAA42-9639-4DE6-A94A-A57EDA57C713}" presName="childShp" presStyleLbl="bgAccFollowNode1" presStyleIdx="1" presStyleCnt="2">
        <dgm:presLayoutVars>
          <dgm:bulletEnabled val="1"/>
        </dgm:presLayoutVars>
      </dgm:prSet>
      <dgm:spPr/>
      <dgm:t>
        <a:bodyPr/>
        <a:lstStyle/>
        <a:p>
          <a:endParaRPr lang="en-US"/>
        </a:p>
      </dgm:t>
    </dgm:pt>
  </dgm:ptLst>
  <dgm:cxnLst>
    <dgm:cxn modelId="{2772A014-E965-4CD1-A813-F1C08565AB47}" type="presOf" srcId="{EB6DC868-46AD-4311-B67B-87CFB6CD9C66}" destId="{DE4D06E4-B8B1-41FE-B310-D7F769E83445}" srcOrd="0" destOrd="0" presId="urn:microsoft.com/office/officeart/2005/8/layout/vList6"/>
    <dgm:cxn modelId="{03B24DB6-9CF4-4E5F-9575-76F464C46B60}" type="presOf" srcId="{4459014E-2BE3-45C7-BA1F-C25D7674FF64}" destId="{70A35A8D-B885-466A-B4FF-B2E4B0B323A7}" srcOrd="0" destOrd="1" presId="urn:microsoft.com/office/officeart/2005/8/layout/vList6"/>
    <dgm:cxn modelId="{53625663-CB2A-4F11-9F54-EF7B75C43009}" srcId="{0F7FBE72-ACB8-4E60-A69E-E68465AADC58}" destId="{4459014E-2BE3-45C7-BA1F-C25D7674FF64}" srcOrd="1" destOrd="0" parTransId="{EF7C8841-3954-4F1E-800B-A60DCFF943DD}" sibTransId="{4B18B430-F125-4C0A-9569-DBB9B7F196D4}"/>
    <dgm:cxn modelId="{3EEEBBA1-0DEB-4969-8B73-A238BE46D572}" type="presOf" srcId="{32876A7E-E3A1-45E1-B68A-0C5808F845C9}" destId="{DE4D06E4-B8B1-41FE-B310-D7F769E83445}" srcOrd="0" destOrd="1" presId="urn:microsoft.com/office/officeart/2005/8/layout/vList6"/>
    <dgm:cxn modelId="{9CEF38AC-9E9C-4C93-8AC2-8A5D0FF21777}" type="presOf" srcId="{5104EE13-8B1F-461D-92DA-37083BB3A52D}" destId="{70A35A8D-B885-466A-B4FF-B2E4B0B323A7}" srcOrd="0" destOrd="0" presId="urn:microsoft.com/office/officeart/2005/8/layout/vList6"/>
    <dgm:cxn modelId="{2A8FB456-185E-44DF-89CB-C7F139230FF6}" type="presOf" srcId="{A0DAAA42-9639-4DE6-A94A-A57EDA57C713}" destId="{9959CF97-D532-4FD9-84BF-D1684561C53C}" srcOrd="0" destOrd="0" presId="urn:microsoft.com/office/officeart/2005/8/layout/vList6"/>
    <dgm:cxn modelId="{19CC281B-5244-45E2-B80C-9C2DC13BDA2F}" type="presOf" srcId="{B582F055-F356-4EC5-99AC-B23CCBB00451}" destId="{75CE023D-AD8D-4E55-A4DD-C1DF2270E447}" srcOrd="0" destOrd="0" presId="urn:microsoft.com/office/officeart/2005/8/layout/vList6"/>
    <dgm:cxn modelId="{C53616D7-7058-4698-92C0-727C1C90094D}" srcId="{0F7FBE72-ACB8-4E60-A69E-E68465AADC58}" destId="{5104EE13-8B1F-461D-92DA-37083BB3A52D}" srcOrd="0" destOrd="0" parTransId="{BA289B22-18DF-4884-8ADF-D1D2DA705FC0}" sibTransId="{493B8CEE-448E-4514-A4CB-BA38DF05FB28}"/>
    <dgm:cxn modelId="{09C621EE-D219-4F2A-8F62-5A1C134BDDB8}" srcId="{B582F055-F356-4EC5-99AC-B23CCBB00451}" destId="{A0DAAA42-9639-4DE6-A94A-A57EDA57C713}" srcOrd="1" destOrd="0" parTransId="{B2480292-AD48-4FD2-9963-8F7ACBCFFA85}" sibTransId="{9CCA294D-4C2E-45B8-AF9F-F53FB38A7FE7}"/>
    <dgm:cxn modelId="{9B121DA3-1B72-468F-8DFB-8692BDDFE582}" srcId="{B582F055-F356-4EC5-99AC-B23CCBB00451}" destId="{0F7FBE72-ACB8-4E60-A69E-E68465AADC58}" srcOrd="0" destOrd="0" parTransId="{54F6EE20-110C-4A49-B6EC-095B002E9E67}" sibTransId="{9826FC05-9FB5-421E-BF1D-97644B1A7EF6}"/>
    <dgm:cxn modelId="{B727EFF5-30B6-4665-BAB4-224F0A007968}" type="presOf" srcId="{0F7FBE72-ACB8-4E60-A69E-E68465AADC58}" destId="{46798216-E51C-45CB-AFF9-8F8B47A3AA05}" srcOrd="0" destOrd="0" presId="urn:microsoft.com/office/officeart/2005/8/layout/vList6"/>
    <dgm:cxn modelId="{A42B941D-CF2B-4A20-B4CB-C822FCFD43A1}" srcId="{A0DAAA42-9639-4DE6-A94A-A57EDA57C713}" destId="{EB6DC868-46AD-4311-B67B-87CFB6CD9C66}" srcOrd="0" destOrd="0" parTransId="{73D87C14-A91B-43C2-815B-91199172C02E}" sibTransId="{AB4CA6AF-6A3E-4D71-8891-0068CD7FA6DB}"/>
    <dgm:cxn modelId="{79F5AF8F-673E-4E75-8DAF-1B153C31EA9B}" srcId="{A0DAAA42-9639-4DE6-A94A-A57EDA57C713}" destId="{32876A7E-E3A1-45E1-B68A-0C5808F845C9}" srcOrd="1" destOrd="0" parTransId="{88D7A43C-F1EB-4923-848D-11D0DEFAC024}" sibTransId="{1343A456-30E3-4A6E-BB29-534D7CAC5D7B}"/>
    <dgm:cxn modelId="{D05E5F74-6F12-4ABF-835A-0845C38A3A5C}" type="presParOf" srcId="{75CE023D-AD8D-4E55-A4DD-C1DF2270E447}" destId="{44E9489F-1888-4F57-A212-CE19619464A1}" srcOrd="0" destOrd="0" presId="urn:microsoft.com/office/officeart/2005/8/layout/vList6"/>
    <dgm:cxn modelId="{CB02A8FD-E299-42C4-AC9C-43E9E8C566B2}" type="presParOf" srcId="{44E9489F-1888-4F57-A212-CE19619464A1}" destId="{46798216-E51C-45CB-AFF9-8F8B47A3AA05}" srcOrd="0" destOrd="0" presId="urn:microsoft.com/office/officeart/2005/8/layout/vList6"/>
    <dgm:cxn modelId="{66BD5FE9-6DCD-4FF2-9592-5CB39FE8CAED}" type="presParOf" srcId="{44E9489F-1888-4F57-A212-CE19619464A1}" destId="{70A35A8D-B885-466A-B4FF-B2E4B0B323A7}" srcOrd="1" destOrd="0" presId="urn:microsoft.com/office/officeart/2005/8/layout/vList6"/>
    <dgm:cxn modelId="{E0012364-9203-4B8F-8FB1-850CFF9A10C6}" type="presParOf" srcId="{75CE023D-AD8D-4E55-A4DD-C1DF2270E447}" destId="{89FC4819-B283-4488-8685-68A50F08C537}" srcOrd="1" destOrd="0" presId="urn:microsoft.com/office/officeart/2005/8/layout/vList6"/>
    <dgm:cxn modelId="{E799813C-EBF3-4697-9E77-3AD8B2DB1DB5}" type="presParOf" srcId="{75CE023D-AD8D-4E55-A4DD-C1DF2270E447}" destId="{5F078369-D386-4D37-8E3D-12845C25B311}" srcOrd="2" destOrd="0" presId="urn:microsoft.com/office/officeart/2005/8/layout/vList6"/>
    <dgm:cxn modelId="{3F9BA380-E263-476C-BE83-D4122E5153EA}" type="presParOf" srcId="{5F078369-D386-4D37-8E3D-12845C25B311}" destId="{9959CF97-D532-4FD9-84BF-D1684561C53C}" srcOrd="0" destOrd="0" presId="urn:microsoft.com/office/officeart/2005/8/layout/vList6"/>
    <dgm:cxn modelId="{2DD28658-822C-41B6-A009-E47CB241A27C}" type="presParOf" srcId="{5F078369-D386-4D37-8E3D-12845C25B311}" destId="{DE4D06E4-B8B1-41FE-B310-D7F769E83445}"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2B4A27-08F7-4CE4-AD42-715170EB35D4}"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6F76242-3B41-4C0C-B03A-23E59FE5DE3D}">
      <dgm:prSet phldrT="[Text]" custT="1"/>
      <dgm:spPr/>
      <dgm:t>
        <a:bodyPr/>
        <a:lstStyle/>
        <a:p>
          <a:r>
            <a:rPr lang="sr-Latn-RS" sz="2000" dirty="0" smtClean="0">
              <a:latin typeface="Times New Roman" panose="02020603050405020304" pitchFamily="18" charset="0"/>
              <a:cs typeface="Times New Roman" panose="02020603050405020304" pitchFamily="18" charset="0"/>
            </a:rPr>
            <a:t>Carcinoma</a:t>
          </a:r>
          <a:r>
            <a:rPr lang="sr-Latn-RS" sz="2000" baseline="0" dirty="0" smtClean="0">
              <a:latin typeface="Times New Roman" panose="02020603050405020304" pitchFamily="18" charset="0"/>
              <a:cs typeface="Times New Roman" panose="02020603050405020304" pitchFamily="18" charset="0"/>
            </a:rPr>
            <a:t> of the breast</a:t>
          </a:r>
          <a:endParaRPr lang="en-US" sz="2000" dirty="0">
            <a:latin typeface="Times New Roman" panose="02020603050405020304" pitchFamily="18" charset="0"/>
            <a:cs typeface="Times New Roman" panose="02020603050405020304" pitchFamily="18" charset="0"/>
          </a:endParaRPr>
        </a:p>
      </dgm:t>
    </dgm:pt>
    <dgm:pt modelId="{A1E13152-C996-4301-B7E7-5B375E3C0A7D}" type="parTrans" cxnId="{753EF6A9-F246-47A4-8035-4D911B9F2525}">
      <dgm:prSet/>
      <dgm:spPr/>
      <dgm:t>
        <a:bodyPr/>
        <a:lstStyle/>
        <a:p>
          <a:endParaRPr lang="en-US"/>
        </a:p>
      </dgm:t>
    </dgm:pt>
    <dgm:pt modelId="{025F2FA6-477C-4AD3-8E43-6B9197D2DF79}" type="sibTrans" cxnId="{753EF6A9-F246-47A4-8035-4D911B9F2525}">
      <dgm:prSet/>
      <dgm:spPr/>
      <dgm:t>
        <a:bodyPr/>
        <a:lstStyle/>
        <a:p>
          <a:endParaRPr lang="en-US"/>
        </a:p>
      </dgm:t>
    </dgm:pt>
    <dgm:pt modelId="{E066DA64-3D3E-4055-A378-847CAD5366AC}">
      <dgm:prSet phldrT="[Text]" custT="1"/>
      <dgm:spPr/>
      <dgm:t>
        <a:bodyPr/>
        <a:lstStyle/>
        <a:p>
          <a:r>
            <a:rPr lang="sr-Latn-RS" sz="2000" dirty="0" smtClean="0">
              <a:latin typeface="Times New Roman" panose="02020603050405020304" pitchFamily="18" charset="0"/>
              <a:cs typeface="Times New Roman" panose="02020603050405020304" pitchFamily="18" charset="0"/>
            </a:rPr>
            <a:t>Melanomas</a:t>
          </a:r>
          <a:endParaRPr lang="en-US" sz="2000" dirty="0">
            <a:latin typeface="Times New Roman" panose="02020603050405020304" pitchFamily="18" charset="0"/>
            <a:cs typeface="Times New Roman" panose="02020603050405020304" pitchFamily="18" charset="0"/>
          </a:endParaRPr>
        </a:p>
      </dgm:t>
    </dgm:pt>
    <dgm:pt modelId="{F4E720D1-F8E0-4D3B-A1DE-688F4445B574}" type="parTrans" cxnId="{125B719D-D43F-45A0-AFC4-42E6056F8B98}">
      <dgm:prSet/>
      <dgm:spPr/>
      <dgm:t>
        <a:bodyPr/>
        <a:lstStyle/>
        <a:p>
          <a:endParaRPr lang="en-US"/>
        </a:p>
      </dgm:t>
    </dgm:pt>
    <dgm:pt modelId="{D224FDF7-DE48-4FF5-846C-2873219DBACC}" type="sibTrans" cxnId="{125B719D-D43F-45A0-AFC4-42E6056F8B98}">
      <dgm:prSet/>
      <dgm:spPr/>
      <dgm:t>
        <a:bodyPr/>
        <a:lstStyle/>
        <a:p>
          <a:endParaRPr lang="en-US"/>
        </a:p>
      </dgm:t>
    </dgm:pt>
    <dgm:pt modelId="{7A6FDB6C-F4BF-4F9E-97BB-B3203FC23861}">
      <dgm:prSet phldrT="[Text]" custT="1"/>
      <dgm:spPr/>
      <dgm:t>
        <a:bodyPr/>
        <a:lstStyle/>
        <a:p>
          <a:r>
            <a:rPr lang="sr-Latn-RS" sz="2000" dirty="0" smtClean="0">
              <a:latin typeface="Times New Roman" panose="02020603050405020304" pitchFamily="18" charset="0"/>
              <a:cs typeface="Times New Roman" panose="02020603050405020304" pitchFamily="18" charset="0"/>
            </a:rPr>
            <a:t>Carcinoma</a:t>
          </a:r>
          <a:r>
            <a:rPr lang="sr-Latn-RS" sz="2000" baseline="0" dirty="0" smtClean="0">
              <a:latin typeface="Times New Roman" panose="02020603050405020304" pitchFamily="18" charset="0"/>
              <a:cs typeface="Times New Roman" panose="02020603050405020304" pitchFamily="18" charset="0"/>
            </a:rPr>
            <a:t> of the kidney</a:t>
          </a:r>
          <a:endParaRPr lang="en-US" sz="2000" dirty="0">
            <a:latin typeface="Times New Roman" panose="02020603050405020304" pitchFamily="18" charset="0"/>
            <a:cs typeface="Times New Roman" panose="02020603050405020304" pitchFamily="18" charset="0"/>
          </a:endParaRPr>
        </a:p>
      </dgm:t>
    </dgm:pt>
    <dgm:pt modelId="{D34E528C-BA68-4D09-AE96-E3781B19B3E6}" type="parTrans" cxnId="{279AB57C-DE90-49C6-B1F4-E659ADAE507C}">
      <dgm:prSet/>
      <dgm:spPr/>
      <dgm:t>
        <a:bodyPr/>
        <a:lstStyle/>
        <a:p>
          <a:endParaRPr lang="en-US"/>
        </a:p>
      </dgm:t>
    </dgm:pt>
    <dgm:pt modelId="{021854CD-7E01-45A8-9538-6693907C1008}" type="sibTrans" cxnId="{279AB57C-DE90-49C6-B1F4-E659ADAE507C}">
      <dgm:prSet/>
      <dgm:spPr/>
      <dgm:t>
        <a:bodyPr/>
        <a:lstStyle/>
        <a:p>
          <a:endParaRPr lang="en-US"/>
        </a:p>
      </dgm:t>
    </dgm:pt>
    <dgm:pt modelId="{00AA3203-A3BD-4AEA-8334-43AEB2AA4A2C}">
      <dgm:prSet phldrT="[Text]" custT="1"/>
      <dgm:spPr/>
      <dgm:t>
        <a:bodyPr/>
        <a:lstStyle/>
        <a:p>
          <a:r>
            <a:rPr lang="sr-Latn-RS" sz="2000" dirty="0" smtClean="0">
              <a:latin typeface="Times New Roman" panose="02020603050405020304" pitchFamily="18" charset="0"/>
              <a:cs typeface="Times New Roman" panose="02020603050405020304" pitchFamily="18" charset="0"/>
            </a:rPr>
            <a:t>Carcinoma</a:t>
          </a:r>
          <a:r>
            <a:rPr lang="sr-Latn-RS" sz="2000" baseline="0" dirty="0" smtClean="0">
              <a:latin typeface="Times New Roman" panose="02020603050405020304" pitchFamily="18" charset="0"/>
              <a:cs typeface="Times New Roman" panose="02020603050405020304" pitchFamily="18" charset="0"/>
            </a:rPr>
            <a:t> of the colon</a:t>
          </a:r>
          <a:endParaRPr lang="en-US" sz="2000" dirty="0">
            <a:latin typeface="Times New Roman" panose="02020603050405020304" pitchFamily="18" charset="0"/>
            <a:cs typeface="Times New Roman" panose="02020603050405020304" pitchFamily="18" charset="0"/>
          </a:endParaRPr>
        </a:p>
      </dgm:t>
    </dgm:pt>
    <dgm:pt modelId="{AB6183CF-0568-49B6-B555-B692721CCCD3}" type="parTrans" cxnId="{8B56366B-D165-4434-8F4E-DEBB885DEFE2}">
      <dgm:prSet/>
      <dgm:spPr/>
      <dgm:t>
        <a:bodyPr/>
        <a:lstStyle/>
        <a:p>
          <a:endParaRPr lang="en-US"/>
        </a:p>
      </dgm:t>
    </dgm:pt>
    <dgm:pt modelId="{A2AADFC9-BD9B-4B58-9777-586B6A9C1FC9}" type="sibTrans" cxnId="{8B56366B-D165-4434-8F4E-DEBB885DEFE2}">
      <dgm:prSet/>
      <dgm:spPr/>
      <dgm:t>
        <a:bodyPr/>
        <a:lstStyle/>
        <a:p>
          <a:endParaRPr lang="en-US"/>
        </a:p>
      </dgm:t>
    </dgm:pt>
    <dgm:pt modelId="{499FF21E-136E-462D-A117-48A93547FE0E}">
      <dgm:prSet phldrT="[Text]"/>
      <dgm:spPr/>
      <dgm:t>
        <a:bodyPr/>
        <a:lstStyle/>
        <a:p>
          <a:r>
            <a:rPr lang="sr-Latn-RS" dirty="0" smtClean="0">
              <a:latin typeface="Times New Roman" panose="02020603050405020304" pitchFamily="18" charset="0"/>
              <a:cs typeface="Times New Roman" panose="02020603050405020304" pitchFamily="18" charset="0"/>
            </a:rPr>
            <a:t>Carcinoma</a:t>
          </a:r>
          <a:r>
            <a:rPr lang="sr-Latn-RS" baseline="0" dirty="0" smtClean="0">
              <a:latin typeface="Times New Roman" panose="02020603050405020304" pitchFamily="18" charset="0"/>
              <a:cs typeface="Times New Roman" panose="02020603050405020304" pitchFamily="18" charset="0"/>
            </a:rPr>
            <a:t> of the lung</a:t>
          </a:r>
          <a:endParaRPr lang="en-US" dirty="0">
            <a:latin typeface="Times New Roman" panose="02020603050405020304" pitchFamily="18" charset="0"/>
            <a:cs typeface="Times New Roman" panose="02020603050405020304" pitchFamily="18" charset="0"/>
          </a:endParaRPr>
        </a:p>
      </dgm:t>
    </dgm:pt>
    <dgm:pt modelId="{7AA0409A-89EC-4547-BA3B-88B711D5A888}" type="parTrans" cxnId="{69490BEE-7A58-4711-80DB-2CA341ED878F}">
      <dgm:prSet/>
      <dgm:spPr/>
      <dgm:t>
        <a:bodyPr/>
        <a:lstStyle/>
        <a:p>
          <a:endParaRPr lang="en-US"/>
        </a:p>
      </dgm:t>
    </dgm:pt>
    <dgm:pt modelId="{8686F28C-1061-49F1-9AB1-DB8D9E764DBA}" type="sibTrans" cxnId="{69490BEE-7A58-4711-80DB-2CA341ED878F}">
      <dgm:prSet/>
      <dgm:spPr/>
      <dgm:t>
        <a:bodyPr/>
        <a:lstStyle/>
        <a:p>
          <a:endParaRPr lang="en-US"/>
        </a:p>
      </dgm:t>
    </dgm:pt>
    <dgm:pt modelId="{B794A780-7F37-4AA9-A07B-B069603B5749}" type="pres">
      <dgm:prSet presAssocID="{982B4A27-08F7-4CE4-AD42-715170EB35D4}" presName="cycle" presStyleCnt="0">
        <dgm:presLayoutVars>
          <dgm:dir/>
          <dgm:resizeHandles val="exact"/>
        </dgm:presLayoutVars>
      </dgm:prSet>
      <dgm:spPr/>
      <dgm:t>
        <a:bodyPr/>
        <a:lstStyle/>
        <a:p>
          <a:endParaRPr lang="en-US"/>
        </a:p>
      </dgm:t>
    </dgm:pt>
    <dgm:pt modelId="{90BF483F-A63D-4BFE-99BD-396F6D6475D7}" type="pres">
      <dgm:prSet presAssocID="{66F76242-3B41-4C0C-B03A-23E59FE5DE3D}" presName="node" presStyleLbl="node1" presStyleIdx="0" presStyleCnt="5">
        <dgm:presLayoutVars>
          <dgm:bulletEnabled val="1"/>
        </dgm:presLayoutVars>
      </dgm:prSet>
      <dgm:spPr/>
      <dgm:t>
        <a:bodyPr/>
        <a:lstStyle/>
        <a:p>
          <a:endParaRPr lang="en-US"/>
        </a:p>
      </dgm:t>
    </dgm:pt>
    <dgm:pt modelId="{D35B56E1-B48F-4FAB-8DA9-9E1C927A9FE8}" type="pres">
      <dgm:prSet presAssocID="{66F76242-3B41-4C0C-B03A-23E59FE5DE3D}" presName="spNode" presStyleCnt="0"/>
      <dgm:spPr/>
    </dgm:pt>
    <dgm:pt modelId="{F6262637-1CC7-40E2-93C0-3A7ACF1D0113}" type="pres">
      <dgm:prSet presAssocID="{025F2FA6-477C-4AD3-8E43-6B9197D2DF79}" presName="sibTrans" presStyleLbl="sibTrans1D1" presStyleIdx="0" presStyleCnt="5"/>
      <dgm:spPr/>
      <dgm:t>
        <a:bodyPr/>
        <a:lstStyle/>
        <a:p>
          <a:endParaRPr lang="en-US"/>
        </a:p>
      </dgm:t>
    </dgm:pt>
    <dgm:pt modelId="{EC8AF082-470B-41A4-B938-16E2A440461C}" type="pres">
      <dgm:prSet presAssocID="{E066DA64-3D3E-4055-A378-847CAD5366AC}" presName="node" presStyleLbl="node1" presStyleIdx="1" presStyleCnt="5">
        <dgm:presLayoutVars>
          <dgm:bulletEnabled val="1"/>
        </dgm:presLayoutVars>
      </dgm:prSet>
      <dgm:spPr/>
      <dgm:t>
        <a:bodyPr/>
        <a:lstStyle/>
        <a:p>
          <a:endParaRPr lang="en-US"/>
        </a:p>
      </dgm:t>
    </dgm:pt>
    <dgm:pt modelId="{40A93DAF-D2B1-477D-BD51-7D48006770AF}" type="pres">
      <dgm:prSet presAssocID="{E066DA64-3D3E-4055-A378-847CAD5366AC}" presName="spNode" presStyleCnt="0"/>
      <dgm:spPr/>
    </dgm:pt>
    <dgm:pt modelId="{E8A3F22B-A887-4CD8-B3AD-3BC8098DE19E}" type="pres">
      <dgm:prSet presAssocID="{D224FDF7-DE48-4FF5-846C-2873219DBACC}" presName="sibTrans" presStyleLbl="sibTrans1D1" presStyleIdx="1" presStyleCnt="5"/>
      <dgm:spPr/>
      <dgm:t>
        <a:bodyPr/>
        <a:lstStyle/>
        <a:p>
          <a:endParaRPr lang="en-US"/>
        </a:p>
      </dgm:t>
    </dgm:pt>
    <dgm:pt modelId="{B6D6AC0A-4DC0-4489-AAB6-20F50FE4F1C4}" type="pres">
      <dgm:prSet presAssocID="{7A6FDB6C-F4BF-4F9E-97BB-B3203FC23861}" presName="node" presStyleLbl="node1" presStyleIdx="2" presStyleCnt="5">
        <dgm:presLayoutVars>
          <dgm:bulletEnabled val="1"/>
        </dgm:presLayoutVars>
      </dgm:prSet>
      <dgm:spPr/>
      <dgm:t>
        <a:bodyPr/>
        <a:lstStyle/>
        <a:p>
          <a:endParaRPr lang="en-US"/>
        </a:p>
      </dgm:t>
    </dgm:pt>
    <dgm:pt modelId="{09EBC809-A818-4407-B8E0-8C7788CBAE4C}" type="pres">
      <dgm:prSet presAssocID="{7A6FDB6C-F4BF-4F9E-97BB-B3203FC23861}" presName="spNode" presStyleCnt="0"/>
      <dgm:spPr/>
    </dgm:pt>
    <dgm:pt modelId="{A186B893-CF60-4194-AE98-D52F4573AE60}" type="pres">
      <dgm:prSet presAssocID="{021854CD-7E01-45A8-9538-6693907C1008}" presName="sibTrans" presStyleLbl="sibTrans1D1" presStyleIdx="2" presStyleCnt="5"/>
      <dgm:spPr/>
      <dgm:t>
        <a:bodyPr/>
        <a:lstStyle/>
        <a:p>
          <a:endParaRPr lang="en-US"/>
        </a:p>
      </dgm:t>
    </dgm:pt>
    <dgm:pt modelId="{D151FF6D-357B-4BC0-9AD5-A7F8E22618A3}" type="pres">
      <dgm:prSet presAssocID="{00AA3203-A3BD-4AEA-8334-43AEB2AA4A2C}" presName="node" presStyleLbl="node1" presStyleIdx="3" presStyleCnt="5" custRadScaleRad="109270" custRadScaleInc="25399">
        <dgm:presLayoutVars>
          <dgm:bulletEnabled val="1"/>
        </dgm:presLayoutVars>
      </dgm:prSet>
      <dgm:spPr/>
      <dgm:t>
        <a:bodyPr/>
        <a:lstStyle/>
        <a:p>
          <a:endParaRPr lang="en-US"/>
        </a:p>
      </dgm:t>
    </dgm:pt>
    <dgm:pt modelId="{F2D75B53-79AA-4FEB-9F4E-2F7B3A5F39BD}" type="pres">
      <dgm:prSet presAssocID="{00AA3203-A3BD-4AEA-8334-43AEB2AA4A2C}" presName="spNode" presStyleCnt="0"/>
      <dgm:spPr/>
    </dgm:pt>
    <dgm:pt modelId="{4E92096C-88C3-4657-BD09-4380605374B4}" type="pres">
      <dgm:prSet presAssocID="{A2AADFC9-BD9B-4B58-9777-586B6A9C1FC9}" presName="sibTrans" presStyleLbl="sibTrans1D1" presStyleIdx="3" presStyleCnt="5"/>
      <dgm:spPr/>
      <dgm:t>
        <a:bodyPr/>
        <a:lstStyle/>
        <a:p>
          <a:endParaRPr lang="en-US"/>
        </a:p>
      </dgm:t>
    </dgm:pt>
    <dgm:pt modelId="{FCA552F6-C5B5-43A8-BAE3-44D413F167E6}" type="pres">
      <dgm:prSet presAssocID="{499FF21E-136E-462D-A117-48A93547FE0E}" presName="node" presStyleLbl="node1" presStyleIdx="4" presStyleCnt="5">
        <dgm:presLayoutVars>
          <dgm:bulletEnabled val="1"/>
        </dgm:presLayoutVars>
      </dgm:prSet>
      <dgm:spPr/>
      <dgm:t>
        <a:bodyPr/>
        <a:lstStyle/>
        <a:p>
          <a:endParaRPr lang="en-US"/>
        </a:p>
      </dgm:t>
    </dgm:pt>
    <dgm:pt modelId="{324E2BA8-90B1-41B7-96B4-640644A4DA01}" type="pres">
      <dgm:prSet presAssocID="{499FF21E-136E-462D-A117-48A93547FE0E}" presName="spNode" presStyleCnt="0"/>
      <dgm:spPr/>
    </dgm:pt>
    <dgm:pt modelId="{A4A5F319-B0E3-41D2-9E3B-B5AFD50135FF}" type="pres">
      <dgm:prSet presAssocID="{8686F28C-1061-49F1-9AB1-DB8D9E764DBA}" presName="sibTrans" presStyleLbl="sibTrans1D1" presStyleIdx="4" presStyleCnt="5"/>
      <dgm:spPr/>
      <dgm:t>
        <a:bodyPr/>
        <a:lstStyle/>
        <a:p>
          <a:endParaRPr lang="en-US"/>
        </a:p>
      </dgm:t>
    </dgm:pt>
  </dgm:ptLst>
  <dgm:cxnLst>
    <dgm:cxn modelId="{753EF6A9-F246-47A4-8035-4D911B9F2525}" srcId="{982B4A27-08F7-4CE4-AD42-715170EB35D4}" destId="{66F76242-3B41-4C0C-B03A-23E59FE5DE3D}" srcOrd="0" destOrd="0" parTransId="{A1E13152-C996-4301-B7E7-5B375E3C0A7D}" sibTransId="{025F2FA6-477C-4AD3-8E43-6B9197D2DF79}"/>
    <dgm:cxn modelId="{279AB57C-DE90-49C6-B1F4-E659ADAE507C}" srcId="{982B4A27-08F7-4CE4-AD42-715170EB35D4}" destId="{7A6FDB6C-F4BF-4F9E-97BB-B3203FC23861}" srcOrd="2" destOrd="0" parTransId="{D34E528C-BA68-4D09-AE96-E3781B19B3E6}" sibTransId="{021854CD-7E01-45A8-9538-6693907C1008}"/>
    <dgm:cxn modelId="{1F05B37F-E1EC-41B8-9A07-EDD559067989}" type="presOf" srcId="{00AA3203-A3BD-4AEA-8334-43AEB2AA4A2C}" destId="{D151FF6D-357B-4BC0-9AD5-A7F8E22618A3}" srcOrd="0" destOrd="0" presId="urn:microsoft.com/office/officeart/2005/8/layout/cycle6"/>
    <dgm:cxn modelId="{BCDDEA1A-C092-4B2C-8446-69C31565CC5F}" type="presOf" srcId="{E066DA64-3D3E-4055-A378-847CAD5366AC}" destId="{EC8AF082-470B-41A4-B938-16E2A440461C}" srcOrd="0" destOrd="0" presId="urn:microsoft.com/office/officeart/2005/8/layout/cycle6"/>
    <dgm:cxn modelId="{05228271-7EBC-47EB-8F6E-84216A2A8927}" type="presOf" srcId="{66F76242-3B41-4C0C-B03A-23E59FE5DE3D}" destId="{90BF483F-A63D-4BFE-99BD-396F6D6475D7}" srcOrd="0" destOrd="0" presId="urn:microsoft.com/office/officeart/2005/8/layout/cycle6"/>
    <dgm:cxn modelId="{B79B4A9D-F33C-474C-8FF8-84CA093C26A0}" type="presOf" srcId="{D224FDF7-DE48-4FF5-846C-2873219DBACC}" destId="{E8A3F22B-A887-4CD8-B3AD-3BC8098DE19E}" srcOrd="0" destOrd="0" presId="urn:microsoft.com/office/officeart/2005/8/layout/cycle6"/>
    <dgm:cxn modelId="{125B719D-D43F-45A0-AFC4-42E6056F8B98}" srcId="{982B4A27-08F7-4CE4-AD42-715170EB35D4}" destId="{E066DA64-3D3E-4055-A378-847CAD5366AC}" srcOrd="1" destOrd="0" parTransId="{F4E720D1-F8E0-4D3B-A1DE-688F4445B574}" sibTransId="{D224FDF7-DE48-4FF5-846C-2873219DBACC}"/>
    <dgm:cxn modelId="{69490BEE-7A58-4711-80DB-2CA341ED878F}" srcId="{982B4A27-08F7-4CE4-AD42-715170EB35D4}" destId="{499FF21E-136E-462D-A117-48A93547FE0E}" srcOrd="4" destOrd="0" parTransId="{7AA0409A-89EC-4547-BA3B-88B711D5A888}" sibTransId="{8686F28C-1061-49F1-9AB1-DB8D9E764DBA}"/>
    <dgm:cxn modelId="{D2A3F1D8-35DB-4231-94DD-845C032DA4E7}" type="presOf" srcId="{499FF21E-136E-462D-A117-48A93547FE0E}" destId="{FCA552F6-C5B5-43A8-BAE3-44D413F167E6}" srcOrd="0" destOrd="0" presId="urn:microsoft.com/office/officeart/2005/8/layout/cycle6"/>
    <dgm:cxn modelId="{FC1CF2F4-0220-4F87-8730-5C3F7A9E591F}" type="presOf" srcId="{8686F28C-1061-49F1-9AB1-DB8D9E764DBA}" destId="{A4A5F319-B0E3-41D2-9E3B-B5AFD50135FF}" srcOrd="0" destOrd="0" presId="urn:microsoft.com/office/officeart/2005/8/layout/cycle6"/>
    <dgm:cxn modelId="{8B56366B-D165-4434-8F4E-DEBB885DEFE2}" srcId="{982B4A27-08F7-4CE4-AD42-715170EB35D4}" destId="{00AA3203-A3BD-4AEA-8334-43AEB2AA4A2C}" srcOrd="3" destOrd="0" parTransId="{AB6183CF-0568-49B6-B555-B692721CCCD3}" sibTransId="{A2AADFC9-BD9B-4B58-9777-586B6A9C1FC9}"/>
    <dgm:cxn modelId="{53B15C0D-B1B6-4D1A-8E70-6CBCF5076830}" type="presOf" srcId="{7A6FDB6C-F4BF-4F9E-97BB-B3203FC23861}" destId="{B6D6AC0A-4DC0-4489-AAB6-20F50FE4F1C4}" srcOrd="0" destOrd="0" presId="urn:microsoft.com/office/officeart/2005/8/layout/cycle6"/>
    <dgm:cxn modelId="{46F88ECF-C749-422C-BC68-611020F3D252}" type="presOf" srcId="{982B4A27-08F7-4CE4-AD42-715170EB35D4}" destId="{B794A780-7F37-4AA9-A07B-B069603B5749}" srcOrd="0" destOrd="0" presId="urn:microsoft.com/office/officeart/2005/8/layout/cycle6"/>
    <dgm:cxn modelId="{35421D07-6E13-4320-89D4-BCAE610A6BB6}" type="presOf" srcId="{021854CD-7E01-45A8-9538-6693907C1008}" destId="{A186B893-CF60-4194-AE98-D52F4573AE60}" srcOrd="0" destOrd="0" presId="urn:microsoft.com/office/officeart/2005/8/layout/cycle6"/>
    <dgm:cxn modelId="{7ABEF411-1F81-4C7B-AC43-91FBA9B04814}" type="presOf" srcId="{025F2FA6-477C-4AD3-8E43-6B9197D2DF79}" destId="{F6262637-1CC7-40E2-93C0-3A7ACF1D0113}" srcOrd="0" destOrd="0" presId="urn:microsoft.com/office/officeart/2005/8/layout/cycle6"/>
    <dgm:cxn modelId="{EC1D121F-87D4-491C-A5C4-E64576827396}" type="presOf" srcId="{A2AADFC9-BD9B-4B58-9777-586B6A9C1FC9}" destId="{4E92096C-88C3-4657-BD09-4380605374B4}" srcOrd="0" destOrd="0" presId="urn:microsoft.com/office/officeart/2005/8/layout/cycle6"/>
    <dgm:cxn modelId="{BDBCCEC4-9CED-43C3-99E5-21F93019F5BC}" type="presParOf" srcId="{B794A780-7F37-4AA9-A07B-B069603B5749}" destId="{90BF483F-A63D-4BFE-99BD-396F6D6475D7}" srcOrd="0" destOrd="0" presId="urn:microsoft.com/office/officeart/2005/8/layout/cycle6"/>
    <dgm:cxn modelId="{7B4AF337-D655-4E13-A0CB-4B8ABD8AFB00}" type="presParOf" srcId="{B794A780-7F37-4AA9-A07B-B069603B5749}" destId="{D35B56E1-B48F-4FAB-8DA9-9E1C927A9FE8}" srcOrd="1" destOrd="0" presId="urn:microsoft.com/office/officeart/2005/8/layout/cycle6"/>
    <dgm:cxn modelId="{2F034F68-A275-4053-B6F6-69B18C9BF347}" type="presParOf" srcId="{B794A780-7F37-4AA9-A07B-B069603B5749}" destId="{F6262637-1CC7-40E2-93C0-3A7ACF1D0113}" srcOrd="2" destOrd="0" presId="urn:microsoft.com/office/officeart/2005/8/layout/cycle6"/>
    <dgm:cxn modelId="{4D8888C9-1482-45F3-A73E-8838D4E08B81}" type="presParOf" srcId="{B794A780-7F37-4AA9-A07B-B069603B5749}" destId="{EC8AF082-470B-41A4-B938-16E2A440461C}" srcOrd="3" destOrd="0" presId="urn:microsoft.com/office/officeart/2005/8/layout/cycle6"/>
    <dgm:cxn modelId="{2CC5D213-DC70-430A-9C0C-0C883C9AF39D}" type="presParOf" srcId="{B794A780-7F37-4AA9-A07B-B069603B5749}" destId="{40A93DAF-D2B1-477D-BD51-7D48006770AF}" srcOrd="4" destOrd="0" presId="urn:microsoft.com/office/officeart/2005/8/layout/cycle6"/>
    <dgm:cxn modelId="{BF42D161-7EE9-42E1-99AA-CED850A330CA}" type="presParOf" srcId="{B794A780-7F37-4AA9-A07B-B069603B5749}" destId="{E8A3F22B-A887-4CD8-B3AD-3BC8098DE19E}" srcOrd="5" destOrd="0" presId="urn:microsoft.com/office/officeart/2005/8/layout/cycle6"/>
    <dgm:cxn modelId="{C90F9BBC-C812-4391-8442-C42768793C31}" type="presParOf" srcId="{B794A780-7F37-4AA9-A07B-B069603B5749}" destId="{B6D6AC0A-4DC0-4489-AAB6-20F50FE4F1C4}" srcOrd="6" destOrd="0" presId="urn:microsoft.com/office/officeart/2005/8/layout/cycle6"/>
    <dgm:cxn modelId="{BF776A8E-C04B-46C9-8B5D-E214C539A401}" type="presParOf" srcId="{B794A780-7F37-4AA9-A07B-B069603B5749}" destId="{09EBC809-A818-4407-B8E0-8C7788CBAE4C}" srcOrd="7" destOrd="0" presId="urn:microsoft.com/office/officeart/2005/8/layout/cycle6"/>
    <dgm:cxn modelId="{52C00FB2-C735-4ABB-8F02-95FB21B3CD03}" type="presParOf" srcId="{B794A780-7F37-4AA9-A07B-B069603B5749}" destId="{A186B893-CF60-4194-AE98-D52F4573AE60}" srcOrd="8" destOrd="0" presId="urn:microsoft.com/office/officeart/2005/8/layout/cycle6"/>
    <dgm:cxn modelId="{61CC3F8F-2EA1-44E4-85A5-F7C26317DADA}" type="presParOf" srcId="{B794A780-7F37-4AA9-A07B-B069603B5749}" destId="{D151FF6D-357B-4BC0-9AD5-A7F8E22618A3}" srcOrd="9" destOrd="0" presId="urn:microsoft.com/office/officeart/2005/8/layout/cycle6"/>
    <dgm:cxn modelId="{EF1ACF55-38AC-4771-BA9E-ED0BB8FEC395}" type="presParOf" srcId="{B794A780-7F37-4AA9-A07B-B069603B5749}" destId="{F2D75B53-79AA-4FEB-9F4E-2F7B3A5F39BD}" srcOrd="10" destOrd="0" presId="urn:microsoft.com/office/officeart/2005/8/layout/cycle6"/>
    <dgm:cxn modelId="{B90DDC20-9552-40D6-B45A-5380C47D0CF3}" type="presParOf" srcId="{B794A780-7F37-4AA9-A07B-B069603B5749}" destId="{4E92096C-88C3-4657-BD09-4380605374B4}" srcOrd="11" destOrd="0" presId="urn:microsoft.com/office/officeart/2005/8/layout/cycle6"/>
    <dgm:cxn modelId="{8F87846F-93D0-4035-B349-9840DC570C12}" type="presParOf" srcId="{B794A780-7F37-4AA9-A07B-B069603B5749}" destId="{FCA552F6-C5B5-43A8-BAE3-44D413F167E6}" srcOrd="12" destOrd="0" presId="urn:microsoft.com/office/officeart/2005/8/layout/cycle6"/>
    <dgm:cxn modelId="{71E4462D-5F9D-438A-A8DD-A667F9D2C68C}" type="presParOf" srcId="{B794A780-7F37-4AA9-A07B-B069603B5749}" destId="{324E2BA8-90B1-41B7-96B4-640644A4DA01}" srcOrd="13" destOrd="0" presId="urn:microsoft.com/office/officeart/2005/8/layout/cycle6"/>
    <dgm:cxn modelId="{221A6F9A-AB7F-4D7F-A4D1-BF7C410BC03E}" type="presParOf" srcId="{B794A780-7F37-4AA9-A07B-B069603B5749}" destId="{A4A5F319-B0E3-41D2-9E3B-B5AFD50135FF}"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35A8D-B885-466A-B4FF-B2E4B0B323A7}">
      <dsp:nvSpPr>
        <dsp:cNvPr id="0" name=""/>
        <dsp:cNvSpPr/>
      </dsp:nvSpPr>
      <dsp:spPr>
        <a:xfrm>
          <a:off x="3438352" y="54264"/>
          <a:ext cx="5157787" cy="1847852"/>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sr-Latn-RS" sz="2800" kern="1200" dirty="0" smtClean="0">
              <a:latin typeface="Times New Roman" panose="02020603050405020304" pitchFamily="18" charset="0"/>
              <a:cs typeface="Times New Roman" panose="02020603050405020304" pitchFamily="18" charset="0"/>
            </a:rPr>
            <a:t>microadenomas</a:t>
          </a:r>
          <a:endParaRPr lang="en-US" sz="2800" kern="1200" dirty="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sr-Latn-RS" sz="2800" kern="1200" dirty="0" smtClean="0">
              <a:latin typeface="Times New Roman" panose="02020603050405020304" pitchFamily="18" charset="0"/>
              <a:cs typeface="Times New Roman" panose="02020603050405020304" pitchFamily="18" charset="0"/>
            </a:rPr>
            <a:t>macroadenomas</a:t>
          </a:r>
          <a:endParaRPr lang="en-US" sz="2800" kern="1200" dirty="0">
            <a:latin typeface="Times New Roman" panose="02020603050405020304" pitchFamily="18" charset="0"/>
            <a:cs typeface="Times New Roman" panose="02020603050405020304" pitchFamily="18" charset="0"/>
          </a:endParaRPr>
        </a:p>
      </dsp:txBody>
      <dsp:txXfrm>
        <a:off x="3438352" y="285246"/>
        <a:ext cx="4464843" cy="1385889"/>
      </dsp:txXfrm>
    </dsp:sp>
    <dsp:sp modelId="{46798216-E51C-45CB-AFF9-8F8B47A3AA05}">
      <dsp:nvSpPr>
        <dsp:cNvPr id="0" name=""/>
        <dsp:cNvSpPr/>
      </dsp:nvSpPr>
      <dsp:spPr>
        <a:xfrm>
          <a:off x="0" y="473"/>
          <a:ext cx="3438524" cy="184785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sr-Latn-RS" sz="3200" kern="1200" dirty="0" smtClean="0">
              <a:latin typeface="Times New Roman" panose="02020603050405020304" pitchFamily="18" charset="0"/>
              <a:cs typeface="Times New Roman" panose="02020603050405020304" pitchFamily="18" charset="0"/>
            </a:rPr>
            <a:t>Size</a:t>
          </a:r>
          <a:r>
            <a:rPr lang="sr-Latn-RS" sz="3200" kern="1200" baseline="0" dirty="0" smtClean="0">
              <a:latin typeface="Times New Roman" panose="02020603050405020304" pitchFamily="18" charset="0"/>
              <a:cs typeface="Times New Roman" panose="02020603050405020304" pitchFamily="18" charset="0"/>
            </a:rPr>
            <a:t> of tumors</a:t>
          </a:r>
          <a:endParaRPr lang="en-US" sz="3200" kern="1200" dirty="0">
            <a:latin typeface="Times New Roman" panose="02020603050405020304" pitchFamily="18" charset="0"/>
            <a:cs typeface="Times New Roman" panose="02020603050405020304" pitchFamily="18" charset="0"/>
          </a:endParaRPr>
        </a:p>
      </dsp:txBody>
      <dsp:txXfrm>
        <a:off x="90205" y="90678"/>
        <a:ext cx="3258114" cy="1667442"/>
      </dsp:txXfrm>
    </dsp:sp>
    <dsp:sp modelId="{DE4D06E4-B8B1-41FE-B310-D7F769E83445}">
      <dsp:nvSpPr>
        <dsp:cNvPr id="0" name=""/>
        <dsp:cNvSpPr/>
      </dsp:nvSpPr>
      <dsp:spPr>
        <a:xfrm>
          <a:off x="3438524" y="2033111"/>
          <a:ext cx="5157787" cy="1847852"/>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sr-Latn-RS" sz="2800" kern="1200" dirty="0" smtClean="0">
              <a:latin typeface="Times New Roman" panose="02020603050405020304" pitchFamily="18" charset="0"/>
              <a:cs typeface="Times New Roman" panose="02020603050405020304" pitchFamily="18" charset="0"/>
            </a:rPr>
            <a:t>secrteing</a:t>
          </a:r>
          <a:endParaRPr lang="en-US" sz="2800" kern="1200" dirty="0">
            <a:latin typeface="Times New Roman" panose="02020603050405020304" pitchFamily="18" charset="0"/>
            <a:cs typeface="Times New Roman" panose="02020603050405020304" pitchFamily="18" charset="0"/>
          </a:endParaRPr>
        </a:p>
        <a:p>
          <a:pPr marL="285750" lvl="1" indent="-285750" algn="l" defTabSz="1244600">
            <a:lnSpc>
              <a:spcPct val="90000"/>
            </a:lnSpc>
            <a:spcBef>
              <a:spcPct val="0"/>
            </a:spcBef>
            <a:spcAft>
              <a:spcPct val="15000"/>
            </a:spcAft>
            <a:buChar char="••"/>
          </a:pPr>
          <a:r>
            <a:rPr lang="sr-Latn-RS" sz="2800" kern="1200" dirty="0" smtClean="0">
              <a:latin typeface="Times New Roman" panose="02020603050405020304" pitchFamily="18" charset="0"/>
              <a:cs typeface="Times New Roman" panose="02020603050405020304" pitchFamily="18" charset="0"/>
            </a:rPr>
            <a:t>nonsecreting</a:t>
          </a:r>
          <a:endParaRPr lang="en-US" sz="2800" kern="1200" dirty="0">
            <a:latin typeface="Times New Roman" panose="02020603050405020304" pitchFamily="18" charset="0"/>
            <a:cs typeface="Times New Roman" panose="02020603050405020304" pitchFamily="18" charset="0"/>
          </a:endParaRPr>
        </a:p>
      </dsp:txBody>
      <dsp:txXfrm>
        <a:off x="3438524" y="2264093"/>
        <a:ext cx="4464843" cy="1385889"/>
      </dsp:txXfrm>
    </dsp:sp>
    <dsp:sp modelId="{9959CF97-D532-4FD9-84BF-D1684561C53C}">
      <dsp:nvSpPr>
        <dsp:cNvPr id="0" name=""/>
        <dsp:cNvSpPr/>
      </dsp:nvSpPr>
      <dsp:spPr>
        <a:xfrm>
          <a:off x="0" y="2033111"/>
          <a:ext cx="3438524" cy="184785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sr-Latn-RS" sz="3200" kern="1200" dirty="0" smtClean="0">
              <a:latin typeface="Times New Roman" panose="02020603050405020304" pitchFamily="18" charset="0"/>
              <a:cs typeface="Times New Roman" panose="02020603050405020304" pitchFamily="18" charset="0"/>
            </a:rPr>
            <a:t>Hormonal</a:t>
          </a:r>
          <a:r>
            <a:rPr lang="sr-Latn-RS" sz="3200" kern="1200" baseline="0" dirty="0" smtClean="0">
              <a:latin typeface="Times New Roman" panose="02020603050405020304" pitchFamily="18" charset="0"/>
              <a:cs typeface="Times New Roman" panose="02020603050405020304" pitchFamily="18" charset="0"/>
            </a:rPr>
            <a:t> activity</a:t>
          </a:r>
          <a:endParaRPr lang="en-US" sz="3200" kern="1200" dirty="0">
            <a:latin typeface="Times New Roman" panose="02020603050405020304" pitchFamily="18" charset="0"/>
            <a:cs typeface="Times New Roman" panose="02020603050405020304" pitchFamily="18" charset="0"/>
          </a:endParaRPr>
        </a:p>
      </dsp:txBody>
      <dsp:txXfrm>
        <a:off x="90205" y="2123316"/>
        <a:ext cx="3258114" cy="1667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F483F-A63D-4BFE-99BD-396F6D6475D7}">
      <dsp:nvSpPr>
        <dsp:cNvPr id="0" name=""/>
        <dsp:cNvSpPr/>
      </dsp:nvSpPr>
      <dsp:spPr>
        <a:xfrm>
          <a:off x="3580397" y="445"/>
          <a:ext cx="1435516" cy="93308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sr-Latn-RS" sz="2000" kern="1200" dirty="0" smtClean="0">
              <a:latin typeface="Times New Roman" panose="02020603050405020304" pitchFamily="18" charset="0"/>
              <a:cs typeface="Times New Roman" panose="02020603050405020304" pitchFamily="18" charset="0"/>
            </a:rPr>
            <a:t>Carcinoma</a:t>
          </a:r>
          <a:r>
            <a:rPr lang="sr-Latn-RS" sz="2000" kern="1200" baseline="0" dirty="0" smtClean="0">
              <a:latin typeface="Times New Roman" panose="02020603050405020304" pitchFamily="18" charset="0"/>
              <a:cs typeface="Times New Roman" panose="02020603050405020304" pitchFamily="18" charset="0"/>
            </a:rPr>
            <a:t> of the breast</a:t>
          </a:r>
          <a:endParaRPr lang="en-US" sz="2000" kern="1200" dirty="0">
            <a:latin typeface="Times New Roman" panose="02020603050405020304" pitchFamily="18" charset="0"/>
            <a:cs typeface="Times New Roman" panose="02020603050405020304" pitchFamily="18" charset="0"/>
          </a:endParaRPr>
        </a:p>
      </dsp:txBody>
      <dsp:txXfrm>
        <a:off x="3625947" y="45995"/>
        <a:ext cx="1344416" cy="841986"/>
      </dsp:txXfrm>
    </dsp:sp>
    <dsp:sp modelId="{F6262637-1CC7-40E2-93C0-3A7ACF1D0113}">
      <dsp:nvSpPr>
        <dsp:cNvPr id="0" name=""/>
        <dsp:cNvSpPr/>
      </dsp:nvSpPr>
      <dsp:spPr>
        <a:xfrm>
          <a:off x="2435191" y="466988"/>
          <a:ext cx="3725928" cy="3725928"/>
        </a:xfrm>
        <a:custGeom>
          <a:avLst/>
          <a:gdLst/>
          <a:ahLst/>
          <a:cxnLst/>
          <a:rect l="0" t="0" r="0" b="0"/>
          <a:pathLst>
            <a:path>
              <a:moveTo>
                <a:pt x="2590568" y="147963"/>
              </a:moveTo>
              <a:arcTo wR="1862964" hR="1862964" stAng="17579371" swAng="1959861"/>
            </a:path>
          </a:pathLst>
        </a:custGeom>
        <a:noFill/>
        <a:ln w="12700" cap="rnd"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C8AF082-470B-41A4-B938-16E2A440461C}">
      <dsp:nvSpPr>
        <dsp:cNvPr id="0" name=""/>
        <dsp:cNvSpPr/>
      </dsp:nvSpPr>
      <dsp:spPr>
        <a:xfrm>
          <a:off x="5352181" y="1287722"/>
          <a:ext cx="1435516" cy="93308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sr-Latn-RS" sz="2000" kern="1200" dirty="0" smtClean="0">
              <a:latin typeface="Times New Roman" panose="02020603050405020304" pitchFamily="18" charset="0"/>
              <a:cs typeface="Times New Roman" panose="02020603050405020304" pitchFamily="18" charset="0"/>
            </a:rPr>
            <a:t>Melanomas</a:t>
          </a:r>
          <a:endParaRPr lang="en-US" sz="2000" kern="1200" dirty="0">
            <a:latin typeface="Times New Roman" panose="02020603050405020304" pitchFamily="18" charset="0"/>
            <a:cs typeface="Times New Roman" panose="02020603050405020304" pitchFamily="18" charset="0"/>
          </a:endParaRPr>
        </a:p>
      </dsp:txBody>
      <dsp:txXfrm>
        <a:off x="5397731" y="1333272"/>
        <a:ext cx="1344416" cy="841986"/>
      </dsp:txXfrm>
    </dsp:sp>
    <dsp:sp modelId="{E8A3F22B-A887-4CD8-B3AD-3BC8098DE19E}">
      <dsp:nvSpPr>
        <dsp:cNvPr id="0" name=""/>
        <dsp:cNvSpPr/>
      </dsp:nvSpPr>
      <dsp:spPr>
        <a:xfrm>
          <a:off x="2435191" y="466988"/>
          <a:ext cx="3725928" cy="3725928"/>
        </a:xfrm>
        <a:custGeom>
          <a:avLst/>
          <a:gdLst/>
          <a:ahLst/>
          <a:cxnLst/>
          <a:rect l="0" t="0" r="0" b="0"/>
          <a:pathLst>
            <a:path>
              <a:moveTo>
                <a:pt x="3723388" y="1765721"/>
              </a:moveTo>
              <a:arcTo wR="1862964" hR="1862964" stAng="21420475" swAng="2195014"/>
            </a:path>
          </a:pathLst>
        </a:custGeom>
        <a:noFill/>
        <a:ln w="12700" cap="rnd"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6D6AC0A-4DC0-4489-AAB6-20F50FE4F1C4}">
      <dsp:nvSpPr>
        <dsp:cNvPr id="0" name=""/>
        <dsp:cNvSpPr/>
      </dsp:nvSpPr>
      <dsp:spPr>
        <a:xfrm>
          <a:off x="4675420" y="3370579"/>
          <a:ext cx="1435516" cy="93308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sr-Latn-RS" sz="2000" kern="1200" dirty="0" smtClean="0">
              <a:latin typeface="Times New Roman" panose="02020603050405020304" pitchFamily="18" charset="0"/>
              <a:cs typeface="Times New Roman" panose="02020603050405020304" pitchFamily="18" charset="0"/>
            </a:rPr>
            <a:t>Carcinoma</a:t>
          </a:r>
          <a:r>
            <a:rPr lang="sr-Latn-RS" sz="2000" kern="1200" baseline="0" dirty="0" smtClean="0">
              <a:latin typeface="Times New Roman" panose="02020603050405020304" pitchFamily="18" charset="0"/>
              <a:cs typeface="Times New Roman" panose="02020603050405020304" pitchFamily="18" charset="0"/>
            </a:rPr>
            <a:t> of the kidney</a:t>
          </a:r>
          <a:endParaRPr lang="en-US" sz="2000" kern="1200" dirty="0">
            <a:latin typeface="Times New Roman" panose="02020603050405020304" pitchFamily="18" charset="0"/>
            <a:cs typeface="Times New Roman" panose="02020603050405020304" pitchFamily="18" charset="0"/>
          </a:endParaRPr>
        </a:p>
      </dsp:txBody>
      <dsp:txXfrm>
        <a:off x="4720970" y="3416129"/>
        <a:ext cx="1344416" cy="841986"/>
      </dsp:txXfrm>
    </dsp:sp>
    <dsp:sp modelId="{A186B893-CF60-4194-AE98-D52F4573AE60}">
      <dsp:nvSpPr>
        <dsp:cNvPr id="0" name=""/>
        <dsp:cNvSpPr/>
      </dsp:nvSpPr>
      <dsp:spPr>
        <a:xfrm>
          <a:off x="2116438" y="563292"/>
          <a:ext cx="3725928" cy="3725928"/>
        </a:xfrm>
        <a:custGeom>
          <a:avLst/>
          <a:gdLst/>
          <a:ahLst/>
          <a:cxnLst/>
          <a:rect l="0" t="0" r="0" b="0"/>
          <a:pathLst>
            <a:path>
              <a:moveTo>
                <a:pt x="2549421" y="3594845"/>
              </a:moveTo>
              <a:arcTo wR="1862964" hR="1862964" stAng="4102702" swAng="1886990"/>
            </a:path>
          </a:pathLst>
        </a:custGeom>
        <a:noFill/>
        <a:ln w="12700" cap="rnd"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51FF6D-357B-4BC0-9AD5-A7F8E22618A3}">
      <dsp:nvSpPr>
        <dsp:cNvPr id="0" name=""/>
        <dsp:cNvSpPr/>
      </dsp:nvSpPr>
      <dsp:spPr>
        <a:xfrm>
          <a:off x="2215747" y="3373922"/>
          <a:ext cx="1435516" cy="93308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sr-Latn-RS" sz="2000" kern="1200" dirty="0" smtClean="0">
              <a:latin typeface="Times New Roman" panose="02020603050405020304" pitchFamily="18" charset="0"/>
              <a:cs typeface="Times New Roman" panose="02020603050405020304" pitchFamily="18" charset="0"/>
            </a:rPr>
            <a:t>Carcinoma</a:t>
          </a:r>
          <a:r>
            <a:rPr lang="sr-Latn-RS" sz="2000" kern="1200" baseline="0" dirty="0" smtClean="0">
              <a:latin typeface="Times New Roman" panose="02020603050405020304" pitchFamily="18" charset="0"/>
              <a:cs typeface="Times New Roman" panose="02020603050405020304" pitchFamily="18" charset="0"/>
            </a:rPr>
            <a:t> of the colon</a:t>
          </a:r>
          <a:endParaRPr lang="en-US" sz="2000" kern="1200" dirty="0">
            <a:latin typeface="Times New Roman" panose="02020603050405020304" pitchFamily="18" charset="0"/>
            <a:cs typeface="Times New Roman" panose="02020603050405020304" pitchFamily="18" charset="0"/>
          </a:endParaRPr>
        </a:p>
      </dsp:txBody>
      <dsp:txXfrm>
        <a:off x="2261297" y="3419472"/>
        <a:ext cx="1344416" cy="841986"/>
      </dsp:txXfrm>
    </dsp:sp>
    <dsp:sp modelId="{4E92096C-88C3-4657-BD09-4380605374B4}">
      <dsp:nvSpPr>
        <dsp:cNvPr id="0" name=""/>
        <dsp:cNvSpPr/>
      </dsp:nvSpPr>
      <dsp:spPr>
        <a:xfrm>
          <a:off x="2393811" y="762954"/>
          <a:ext cx="3725928" cy="3725928"/>
        </a:xfrm>
        <a:custGeom>
          <a:avLst/>
          <a:gdLst/>
          <a:ahLst/>
          <a:cxnLst/>
          <a:rect l="0" t="0" r="0" b="0"/>
          <a:pathLst>
            <a:path>
              <a:moveTo>
                <a:pt x="152143" y="2600342"/>
              </a:moveTo>
              <a:arcTo wR="1862964" hR="1862964" stAng="9401013" swAng="2131183"/>
            </a:path>
          </a:pathLst>
        </a:custGeom>
        <a:noFill/>
        <a:ln w="12700" cap="rnd"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CA552F6-C5B5-43A8-BAE3-44D413F167E6}">
      <dsp:nvSpPr>
        <dsp:cNvPr id="0" name=""/>
        <dsp:cNvSpPr/>
      </dsp:nvSpPr>
      <dsp:spPr>
        <a:xfrm>
          <a:off x="1808613" y="1287722"/>
          <a:ext cx="1435516" cy="93308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kern="1200" dirty="0" smtClean="0">
              <a:latin typeface="Times New Roman" panose="02020603050405020304" pitchFamily="18" charset="0"/>
              <a:cs typeface="Times New Roman" panose="02020603050405020304" pitchFamily="18" charset="0"/>
            </a:rPr>
            <a:t>Carcinoma</a:t>
          </a:r>
          <a:r>
            <a:rPr lang="sr-Latn-RS" sz="2100" kern="1200" baseline="0" dirty="0" smtClean="0">
              <a:latin typeface="Times New Roman" panose="02020603050405020304" pitchFamily="18" charset="0"/>
              <a:cs typeface="Times New Roman" panose="02020603050405020304" pitchFamily="18" charset="0"/>
            </a:rPr>
            <a:t> of the lung</a:t>
          </a:r>
          <a:endParaRPr lang="en-US" sz="2100" kern="1200" dirty="0">
            <a:latin typeface="Times New Roman" panose="02020603050405020304" pitchFamily="18" charset="0"/>
            <a:cs typeface="Times New Roman" panose="02020603050405020304" pitchFamily="18" charset="0"/>
          </a:endParaRPr>
        </a:p>
      </dsp:txBody>
      <dsp:txXfrm>
        <a:off x="1854163" y="1333272"/>
        <a:ext cx="1344416" cy="841986"/>
      </dsp:txXfrm>
    </dsp:sp>
    <dsp:sp modelId="{A4A5F319-B0E3-41D2-9E3B-B5AFD50135FF}">
      <dsp:nvSpPr>
        <dsp:cNvPr id="0" name=""/>
        <dsp:cNvSpPr/>
      </dsp:nvSpPr>
      <dsp:spPr>
        <a:xfrm>
          <a:off x="2435191" y="466988"/>
          <a:ext cx="3725928" cy="3725928"/>
        </a:xfrm>
        <a:custGeom>
          <a:avLst/>
          <a:gdLst/>
          <a:ahLst/>
          <a:cxnLst/>
          <a:rect l="0" t="0" r="0" b="0"/>
          <a:pathLst>
            <a:path>
              <a:moveTo>
                <a:pt x="324818" y="811896"/>
              </a:moveTo>
              <a:arcTo wR="1862964" hR="1862964" stAng="12860768" swAng="1959861"/>
            </a:path>
          </a:pathLst>
        </a:custGeom>
        <a:noFill/>
        <a:ln w="12700" cap="rnd"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1886772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3271817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1526721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1737746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2789665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3158522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575425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3567212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174337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2996104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1690277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82647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269079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2353668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390596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9CE46D-DFC1-48C4-AD55-F10749578868}" type="datetimeFigureOut">
              <a:rPr lang="sr-Latn-RS" smtClean="0"/>
              <a:pPr/>
              <a:t>31.5.2024.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705478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9CE46D-DFC1-48C4-AD55-F10749578868}" type="datetimeFigureOut">
              <a:rPr lang="sr-Latn-RS" smtClean="0"/>
              <a:pPr/>
              <a:t>31.5.2024.</a:t>
            </a:fld>
            <a:endParaRPr lang="sr-Latn-R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D07FA0F-E709-42BA-94AF-6EF1E197981E}" type="slidenum">
              <a:rPr lang="sr-Latn-RS" smtClean="0"/>
              <a:pPr/>
              <a:t>‹#›</a:t>
            </a:fld>
            <a:endParaRPr lang="sr-Latn-RS"/>
          </a:p>
        </p:txBody>
      </p:sp>
    </p:spTree>
    <p:extLst>
      <p:ext uri="{BB962C8B-B14F-4D97-AF65-F5344CB8AC3E}">
        <p14:creationId xmlns:p14="http://schemas.microsoft.com/office/powerpoint/2010/main" xmlns="" val="1086601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299958"/>
          </a:xfrm>
        </p:spPr>
        <p:txBody>
          <a:bodyPr>
            <a:normAutofit/>
          </a:bodyPr>
          <a:lstStyle/>
          <a:p>
            <a:pPr algn="ctr"/>
            <a:r>
              <a:rPr lang="sr-Latn-RS" sz="4400" b="1" dirty="0" smtClean="0">
                <a:latin typeface="Times New Roman" panose="02020603050405020304" pitchFamily="18" charset="0"/>
                <a:cs typeface="Times New Roman" panose="02020603050405020304" pitchFamily="18" charset="0"/>
              </a:rPr>
              <a:t>Brain tumors</a:t>
            </a:r>
            <a:endParaRPr lang="sr-Latn-RS" sz="44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24000" y="4185138"/>
            <a:ext cx="9144000" cy="1072662"/>
          </a:xfrm>
        </p:spPr>
        <p:txBody>
          <a:bodyPr/>
          <a:lstStyle/>
          <a:p>
            <a:pPr algn="ctr"/>
            <a:endParaRPr lang="sr-Latn-RS" dirty="0" smtClean="0"/>
          </a:p>
          <a:p>
            <a:pPr algn="ctr"/>
            <a:r>
              <a:rPr lang="sr-Latn-RS" sz="3200" dirty="0" smtClean="0">
                <a:latin typeface="Times New Roman" panose="02020603050405020304" pitchFamily="18" charset="0"/>
                <a:cs typeface="Times New Roman" panose="02020603050405020304" pitchFamily="18" charset="0"/>
              </a:rPr>
              <a:t>Ana Azanjac Arsic</a:t>
            </a:r>
            <a:endParaRPr lang="sr-Latn-R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79060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84738"/>
          </a:xfrm>
        </p:spPr>
        <p:txBody>
          <a:bodyPr>
            <a:normAutofit/>
          </a:bodyPr>
          <a:lstStyle/>
          <a:p>
            <a:pPr algn="ctr"/>
            <a:r>
              <a:rPr lang="sr-Latn-RS" sz="3200" b="1" dirty="0" smtClean="0">
                <a:latin typeface="Times New Roman" panose="02020603050405020304" pitchFamily="18" charset="0"/>
                <a:cs typeface="Times New Roman" panose="02020603050405020304" pitchFamily="18" charset="0"/>
              </a:rPr>
              <a:t>Fronatal lobe</a:t>
            </a:r>
            <a:endParaRPr lang="sr-Latn-R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a:bodyPr>
          <a:lstStyle/>
          <a:p>
            <a:pPr>
              <a:buAutoNum type="arabicPeriod"/>
            </a:pPr>
            <a:r>
              <a:rPr lang="sr-Latn-RS" sz="2400" dirty="0" smtClean="0">
                <a:latin typeface="Times New Roman" panose="02020603050405020304" pitchFamily="18" charset="0"/>
                <a:cs typeface="Times New Roman" panose="02020603050405020304" pitchFamily="18" charset="0"/>
              </a:rPr>
              <a:t>Focal or generalized seizures</a:t>
            </a:r>
          </a:p>
          <a:p>
            <a:pPr>
              <a:buAutoNum type="arabicPeriod"/>
            </a:pPr>
            <a:r>
              <a:rPr lang="sr-Latn-RS" sz="2400" dirty="0" smtClean="0">
                <a:latin typeface="Times New Roman" panose="02020603050405020304" pitchFamily="18" charset="0"/>
                <a:cs typeface="Times New Roman" panose="02020603050405020304" pitchFamily="18" charset="0"/>
              </a:rPr>
              <a:t>Chages in mental function</a:t>
            </a:r>
          </a:p>
          <a:p>
            <a:pPr>
              <a:buAutoNum type="arabicPeriod"/>
            </a:pPr>
            <a:r>
              <a:rPr lang="sr-Latn-RS" sz="2400" dirty="0" smtClean="0">
                <a:latin typeface="Times New Roman" panose="02020603050405020304" pitchFamily="18" charset="0"/>
                <a:cs typeface="Times New Roman" panose="02020603050405020304" pitchFamily="18" charset="0"/>
              </a:rPr>
              <a:t>Gait disturbance</a:t>
            </a:r>
          </a:p>
          <a:p>
            <a:pPr>
              <a:buAutoNum type="arabicPeriod"/>
            </a:pPr>
            <a:r>
              <a:rPr lang="sr-Latn-RS" sz="2400" dirty="0" smtClean="0">
                <a:latin typeface="Times New Roman" panose="02020603050405020304" pitchFamily="18" charset="0"/>
                <a:cs typeface="Times New Roman" panose="02020603050405020304" pitchFamily="18" charset="0"/>
              </a:rPr>
              <a:t>Hemiparesis</a:t>
            </a:r>
          </a:p>
          <a:p>
            <a:pPr>
              <a:buAutoNum type="arabicPeriod"/>
            </a:pPr>
            <a:r>
              <a:rPr lang="sr-Latn-RS" sz="2400" dirty="0">
                <a:latin typeface="Times New Roman" panose="02020603050405020304" pitchFamily="18" charset="0"/>
                <a:cs typeface="Times New Roman" panose="02020603050405020304" pitchFamily="18" charset="0"/>
              </a:rPr>
              <a:t>D</a:t>
            </a:r>
            <a:r>
              <a:rPr lang="sr-Latn-RS" sz="2400" dirty="0" smtClean="0">
                <a:latin typeface="Times New Roman" panose="02020603050405020304" pitchFamily="18" charset="0"/>
                <a:cs typeface="Times New Roman" panose="02020603050405020304" pitchFamily="18" charset="0"/>
              </a:rPr>
              <a:t>ysphasia</a:t>
            </a:r>
            <a:endParaRPr lang="sr-Latn-RS" sz="2400" dirty="0">
              <a:latin typeface="Times New Roman" panose="02020603050405020304" pitchFamily="18" charset="0"/>
              <a:cs typeface="Times New Roman" panose="02020603050405020304" pitchFamily="18" charset="0"/>
            </a:endParaRPr>
          </a:p>
        </p:txBody>
      </p:sp>
      <p:pic>
        <p:nvPicPr>
          <p:cNvPr id="5" name="Picture 2" descr="What is the difference between the prefrontal cortex and frontal lobe? |  Socratic"/>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5114925" y="2160589"/>
            <a:ext cx="4474552" cy="38807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07955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73722"/>
            <a:ext cx="8596668" cy="1156677"/>
          </a:xfrm>
        </p:spPr>
        <p:txBody>
          <a:bodyPr>
            <a:normAutofit/>
          </a:bodyPr>
          <a:lstStyle/>
          <a:p>
            <a:pPr algn="ctr"/>
            <a:r>
              <a:rPr lang="sr-Latn-RS" sz="3200" b="1" dirty="0" smtClean="0">
                <a:latin typeface="Times New Roman" panose="02020603050405020304" pitchFamily="18" charset="0"/>
                <a:cs typeface="Times New Roman" panose="02020603050405020304" pitchFamily="18" charset="0"/>
              </a:rPr>
              <a:t>Occipital lobe</a:t>
            </a:r>
            <a:endParaRPr lang="sr-Latn-R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a:bodyPr>
          <a:lstStyle/>
          <a:p>
            <a:r>
              <a:rPr lang="sr-Latn-RS" sz="2400" dirty="0" smtClean="0">
                <a:latin typeface="Times New Roman" panose="02020603050405020304" pitchFamily="18" charset="0"/>
                <a:cs typeface="Times New Roman" panose="02020603050405020304" pitchFamily="18" charset="0"/>
              </a:rPr>
              <a:t>Homonymous hemianopsia</a:t>
            </a:r>
          </a:p>
          <a:p>
            <a:endParaRPr lang="sr-Latn-RS" sz="2400" dirty="0">
              <a:latin typeface="Times New Roman" panose="02020603050405020304" pitchFamily="18" charset="0"/>
              <a:cs typeface="Times New Roman" panose="02020603050405020304" pitchFamily="18" charset="0"/>
            </a:endParaRPr>
          </a:p>
          <a:p>
            <a:pPr marL="0" indent="0">
              <a:buNone/>
            </a:pPr>
            <a:endParaRPr lang="sr-Latn-RS" sz="2400" dirty="0" smtClean="0">
              <a:latin typeface="Times New Roman" panose="02020603050405020304" pitchFamily="18" charset="0"/>
              <a:cs typeface="Times New Roman" panose="02020603050405020304" pitchFamily="18" charset="0"/>
            </a:endParaRPr>
          </a:p>
          <a:p>
            <a:r>
              <a:rPr lang="sr-Latn-RS" sz="2400" dirty="0" smtClean="0">
                <a:latin typeface="Times New Roman" panose="02020603050405020304" pitchFamily="18" charset="0"/>
                <a:cs typeface="Times New Roman" panose="02020603050405020304" pitchFamily="18" charset="0"/>
              </a:rPr>
              <a:t>Vision disturbance</a:t>
            </a:r>
            <a:endParaRPr lang="sr-Latn-RS" sz="2400" dirty="0">
              <a:latin typeface="Times New Roman" panose="02020603050405020304" pitchFamily="18" charset="0"/>
              <a:cs typeface="Times New Roman" panose="02020603050405020304" pitchFamily="18" charset="0"/>
            </a:endParaRPr>
          </a:p>
        </p:txBody>
      </p:sp>
      <p:pic>
        <p:nvPicPr>
          <p:cNvPr id="5" name="Picture 2" descr="Occipital lobe ppt"/>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5089525" y="2160589"/>
            <a:ext cx="4300660" cy="38807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67692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latin typeface="Times New Roman" panose="02020603050405020304" pitchFamily="18" charset="0"/>
                <a:cs typeface="Times New Roman" panose="02020603050405020304" pitchFamily="18" charset="0"/>
              </a:rPr>
              <a:t>Temporal lobe</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a:bodyPr>
          <a:lstStyle/>
          <a:p>
            <a:r>
              <a:rPr lang="sr-Latn-RS" sz="2400" dirty="0" smtClean="0">
                <a:latin typeface="Times New Roman" panose="02020603050405020304" pitchFamily="18" charset="0"/>
                <a:cs typeface="Times New Roman" panose="02020603050405020304" pitchFamily="18" charset="0"/>
              </a:rPr>
              <a:t>Behavioral disorders</a:t>
            </a:r>
          </a:p>
          <a:p>
            <a:r>
              <a:rPr lang="sr-Latn-RS" sz="2400" dirty="0" smtClean="0">
                <a:latin typeface="Times New Roman" panose="02020603050405020304" pitchFamily="18" charset="0"/>
                <a:cs typeface="Times New Roman" panose="02020603050405020304" pitchFamily="18" charset="0"/>
              </a:rPr>
              <a:t>Disturbance of speech funtions</a:t>
            </a:r>
          </a:p>
          <a:p>
            <a:r>
              <a:rPr lang="sr-Latn-RS" sz="2400" dirty="0" smtClean="0">
                <a:latin typeface="Times New Roman" panose="02020603050405020304" pitchFamily="18" charset="0"/>
                <a:cs typeface="Times New Roman" panose="02020603050405020304" pitchFamily="18" charset="0"/>
              </a:rPr>
              <a:t>Disturbance of olfactory functions</a:t>
            </a:r>
          </a:p>
          <a:p>
            <a:r>
              <a:rPr lang="sr-Latn-RS" sz="2400" dirty="0" smtClean="0">
                <a:latin typeface="Times New Roman" panose="02020603050405020304" pitchFamily="18" charset="0"/>
                <a:cs typeface="Times New Roman" panose="02020603050405020304" pitchFamily="18" charset="0"/>
              </a:rPr>
              <a:t>Focal epileptical seizures</a:t>
            </a:r>
          </a:p>
          <a:p>
            <a:r>
              <a:rPr lang="sr-Latn-RS" sz="2400" dirty="0" smtClean="0">
                <a:latin typeface="Times New Roman" panose="02020603050405020304" pitchFamily="18" charset="0"/>
                <a:cs typeface="Times New Roman" panose="02020603050405020304" pitchFamily="18" charset="0"/>
              </a:rPr>
              <a:t>Disturbance in vision funtions</a:t>
            </a:r>
            <a:endParaRPr lang="sr-Latn-RS" sz="2400" dirty="0">
              <a:latin typeface="Times New Roman" panose="02020603050405020304" pitchFamily="18" charset="0"/>
              <a:cs typeface="Times New Roman" panose="02020603050405020304" pitchFamily="18" charset="0"/>
            </a:endParaRPr>
          </a:p>
        </p:txBody>
      </p:sp>
      <p:pic>
        <p:nvPicPr>
          <p:cNvPr id="5" name="Picture 2" descr="Anatomy of medial temporal lobe. | Download Scientific Diagram"/>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5089524" y="2160589"/>
            <a:ext cx="4710967" cy="38807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48373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latin typeface="Times New Roman" panose="02020603050405020304" pitchFamily="18" charset="0"/>
                <a:cs typeface="Times New Roman" panose="02020603050405020304" pitchFamily="18" charset="0"/>
              </a:rPr>
              <a:t>Brainstem</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a:bodyPr>
          <a:lstStyle/>
          <a:p>
            <a:r>
              <a:rPr lang="sr-Latn-RS" sz="2400" dirty="0" smtClean="0">
                <a:latin typeface="Times New Roman" panose="02020603050405020304" pitchFamily="18" charset="0"/>
                <a:cs typeface="Times New Roman" panose="02020603050405020304" pitchFamily="18" charset="0"/>
              </a:rPr>
              <a:t>Headache</a:t>
            </a:r>
          </a:p>
          <a:p>
            <a:r>
              <a:rPr lang="sr-Latn-RS" sz="2400" dirty="0" smtClean="0">
                <a:latin typeface="Times New Roman" panose="02020603050405020304" pitchFamily="18" charset="0"/>
                <a:cs typeface="Times New Roman" panose="02020603050405020304" pitchFamily="18" charset="0"/>
              </a:rPr>
              <a:t>Ataxia</a:t>
            </a:r>
          </a:p>
          <a:p>
            <a:r>
              <a:rPr lang="sr-Latn-RS" sz="2400" dirty="0" smtClean="0">
                <a:latin typeface="Times New Roman" panose="02020603050405020304" pitchFamily="18" charset="0"/>
                <a:cs typeface="Times New Roman" panose="02020603050405020304" pitchFamily="18" charset="0"/>
              </a:rPr>
              <a:t>Nistagmus</a:t>
            </a:r>
          </a:p>
          <a:p>
            <a:r>
              <a:rPr lang="sr-Latn-RS" sz="2400" dirty="0" smtClean="0">
                <a:latin typeface="Times New Roman" panose="02020603050405020304" pitchFamily="18" charset="0"/>
                <a:cs typeface="Times New Roman" panose="02020603050405020304" pitchFamily="18" charset="0"/>
              </a:rPr>
              <a:t>Paralysis of vertical gaze</a:t>
            </a:r>
          </a:p>
          <a:p>
            <a:r>
              <a:rPr lang="sr-Latn-RS" sz="2400" dirty="0" smtClean="0">
                <a:latin typeface="Times New Roman" panose="02020603050405020304" pitchFamily="18" charset="0"/>
                <a:cs typeface="Times New Roman" panose="02020603050405020304" pitchFamily="18" charset="0"/>
              </a:rPr>
              <a:t>Tinnitus</a:t>
            </a:r>
          </a:p>
          <a:p>
            <a:r>
              <a:rPr lang="sr-Latn-RS" sz="2400" dirty="0" smtClean="0">
                <a:latin typeface="Times New Roman" panose="02020603050405020304" pitchFamily="18" charset="0"/>
                <a:cs typeface="Times New Roman" panose="02020603050405020304" pitchFamily="18" charset="0"/>
              </a:rPr>
              <a:t>dizziness</a:t>
            </a:r>
            <a:endParaRPr lang="sr-Latn-RS" sz="2400" dirty="0">
              <a:latin typeface="Times New Roman" panose="02020603050405020304" pitchFamily="18" charset="0"/>
              <a:cs typeface="Times New Roman" panose="02020603050405020304" pitchFamily="18" charset="0"/>
            </a:endParaRPr>
          </a:p>
        </p:txBody>
      </p:sp>
      <p:pic>
        <p:nvPicPr>
          <p:cNvPr id="5" name="Picture 8" descr="Brainstem Ventral View Brain Anatomy Stock Vector (Royalty Free) 1558516895"/>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4700955" y="1930400"/>
            <a:ext cx="4573048" cy="41109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56528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Classification of gliomas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buAutoNum type="arabicPeriod"/>
            </a:pPr>
            <a:r>
              <a:rPr lang="sr-Latn-RS" sz="2400" b="1" dirty="0" smtClean="0">
                <a:latin typeface="Times New Roman" panose="02020603050405020304" pitchFamily="18" charset="0"/>
                <a:cs typeface="Times New Roman" panose="02020603050405020304" pitchFamily="18" charset="0"/>
              </a:rPr>
              <a:t>Astrocytoma</a:t>
            </a:r>
            <a:r>
              <a:rPr lang="sr-Latn-RS" sz="2400" dirty="0" smtClean="0">
                <a:latin typeface="Times New Roman" panose="02020603050405020304" pitchFamily="18" charset="0"/>
                <a:cs typeface="Times New Roman" panose="02020603050405020304" pitchFamily="18" charset="0"/>
              </a:rPr>
              <a:t>-    pylocitic astrocytoma- grade I</a:t>
            </a:r>
          </a:p>
          <a:p>
            <a:pPr marL="0" indent="0">
              <a:buNone/>
            </a:pPr>
            <a:r>
              <a:rPr lang="sr-Latn-RS" sz="2400" dirty="0" smtClean="0">
                <a:latin typeface="Times New Roman" panose="02020603050405020304" pitchFamily="18" charset="0"/>
                <a:cs typeface="Times New Roman" panose="02020603050405020304" pitchFamily="18" charset="0"/>
              </a:rPr>
              <a:t>                            -astrocytoma grade II</a:t>
            </a:r>
          </a:p>
          <a:p>
            <a:pPr marL="0" indent="0">
              <a:buNone/>
            </a:pPr>
            <a:r>
              <a:rPr lang="sr-Latn-RS" sz="2400" dirty="0" smtClean="0">
                <a:latin typeface="Times New Roman" panose="02020603050405020304" pitchFamily="18" charset="0"/>
                <a:cs typeface="Times New Roman" panose="02020603050405020304" pitchFamily="18" charset="0"/>
              </a:rPr>
              <a:t>                            -astrocytoma grade III</a:t>
            </a:r>
          </a:p>
          <a:p>
            <a:pPr marL="0" indent="0">
              <a:buNone/>
            </a:pPr>
            <a:r>
              <a:rPr lang="sr-Latn-RS" sz="2400" dirty="0" smtClean="0">
                <a:latin typeface="Times New Roman" panose="02020603050405020304" pitchFamily="18" charset="0"/>
                <a:cs typeface="Times New Roman" panose="02020603050405020304" pitchFamily="18" charset="0"/>
              </a:rPr>
              <a:t>                            -glioblastoma multiforme</a:t>
            </a:r>
          </a:p>
          <a:p>
            <a:pPr marL="0" indent="0">
              <a:buNone/>
            </a:pPr>
            <a:r>
              <a:rPr lang="sr-Latn-RS" sz="2400" dirty="0" smtClean="0">
                <a:latin typeface="Times New Roman" panose="02020603050405020304" pitchFamily="18" charset="0"/>
                <a:cs typeface="Times New Roman" panose="02020603050405020304" pitchFamily="18" charset="0"/>
              </a:rPr>
              <a:t>2. </a:t>
            </a:r>
            <a:r>
              <a:rPr lang="sr-Latn-RS" sz="2400" b="1" dirty="0" smtClean="0">
                <a:latin typeface="Times New Roman" panose="02020603050405020304" pitchFamily="18" charset="0"/>
                <a:cs typeface="Times New Roman" panose="02020603050405020304" pitchFamily="18" charset="0"/>
              </a:rPr>
              <a:t>Oligodendroglioma</a:t>
            </a:r>
          </a:p>
          <a:p>
            <a:pPr marL="0" indent="0">
              <a:buNone/>
            </a:pPr>
            <a:r>
              <a:rPr lang="sr-Latn-RS" sz="2400" dirty="0" smtClean="0">
                <a:latin typeface="Times New Roman" panose="02020603050405020304" pitchFamily="18" charset="0"/>
                <a:cs typeface="Times New Roman" panose="02020603050405020304" pitchFamily="18" charset="0"/>
              </a:rPr>
              <a:t>3. </a:t>
            </a:r>
            <a:r>
              <a:rPr lang="sr-Latn-RS" sz="2400" b="1" dirty="0" smtClean="0">
                <a:latin typeface="Times New Roman" panose="02020603050405020304" pitchFamily="18" charset="0"/>
                <a:cs typeface="Times New Roman" panose="02020603050405020304" pitchFamily="18" charset="0"/>
              </a:rPr>
              <a:t>Ependimoma</a:t>
            </a:r>
            <a:r>
              <a:rPr lang="sr-Latn-RS" sz="2400" dirty="0" smtClean="0">
                <a:latin typeface="Times New Roman" panose="02020603050405020304" pitchFamily="18" charset="0"/>
                <a:cs typeface="Times New Roman" panose="02020603050405020304" pitchFamily="18" charset="0"/>
              </a:rPr>
              <a:t> </a:t>
            </a:r>
            <a:endParaRPr lang="sr-Latn-R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42051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4462"/>
            <a:ext cx="8596668" cy="926123"/>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Glioblastoma and anaplastic astocitoma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395046"/>
            <a:ext cx="8596668" cy="5029200"/>
          </a:xfrm>
        </p:spPr>
        <p:txBody>
          <a:bodyPr>
            <a:noAutofit/>
          </a:bodyPr>
          <a:lstStyle/>
          <a:p>
            <a:r>
              <a:rPr lang="sr-Latn-RS" sz="2000" dirty="0" smtClean="0">
                <a:latin typeface="Times New Roman" panose="02020603050405020304" pitchFamily="18" charset="0"/>
                <a:cs typeface="Times New Roman" panose="02020603050405020304" pitchFamily="18" charset="0"/>
              </a:rPr>
              <a:t>Account for approximately 20 percent of all intracranial tumors and 80 percent of the cerebral hemispheres in adults</a:t>
            </a:r>
          </a:p>
          <a:p>
            <a:r>
              <a:rPr lang="sr-Latn-RS" sz="2000" dirty="0" smtClean="0">
                <a:latin typeface="Times New Roman" panose="02020603050405020304" pitchFamily="18" charset="0"/>
                <a:cs typeface="Times New Roman" panose="02020603050405020304" pitchFamily="18" charset="0"/>
              </a:rPr>
              <a:t>Pik incidence in the middle adult life and higher in men</a:t>
            </a:r>
          </a:p>
          <a:p>
            <a:r>
              <a:rPr lang="sr-Latn-RS" sz="2000" dirty="0" smtClean="0">
                <a:latin typeface="Times New Roman" panose="02020603050405020304" pitchFamily="18" charset="0"/>
                <a:cs typeface="Times New Roman" panose="02020603050405020304" pitchFamily="18" charset="0"/>
              </a:rPr>
              <a:t>50 percent of glioblastomas occupy more than one lobe of a hemisphere</a:t>
            </a:r>
          </a:p>
          <a:p>
            <a:r>
              <a:rPr lang="sr-Latn-RS" sz="2000" b="1" dirty="0" smtClean="0">
                <a:latin typeface="Times New Roman" panose="02020603050405020304" pitchFamily="18" charset="0"/>
                <a:cs typeface="Times New Roman" panose="02020603050405020304" pitchFamily="18" charset="0"/>
              </a:rPr>
              <a:t>Histological findings</a:t>
            </a:r>
            <a:r>
              <a:rPr lang="sr-Latn-RS" sz="2000" dirty="0" smtClean="0">
                <a:latin typeface="Times New Roman" panose="02020603050405020304" pitchFamily="18" charset="0"/>
                <a:cs typeface="Times New Roman" panose="02020603050405020304" pitchFamily="18" charset="0"/>
              </a:rPr>
              <a:t>: hypercellularity with pleomorphism of cells and nuclear atypia, necross, hemorrage, thrombosis of vessels</a:t>
            </a:r>
          </a:p>
          <a:p>
            <a:r>
              <a:rPr lang="sr-Latn-RS" sz="2000" dirty="0" smtClean="0">
                <a:latin typeface="Times New Roman" panose="02020603050405020304" pitchFamily="18" charset="0"/>
                <a:cs typeface="Times New Roman" panose="02020603050405020304" pitchFamily="18" charset="0"/>
              </a:rPr>
              <a:t>Fewer than 20 percent of patients survive for 1  year after onset of symptoms</a:t>
            </a:r>
          </a:p>
          <a:p>
            <a:r>
              <a:rPr lang="sr-Latn-RS" sz="2000" b="1" dirty="0" smtClean="0">
                <a:latin typeface="Times New Roman" panose="02020603050405020304" pitchFamily="18" charset="0"/>
                <a:cs typeface="Times New Roman" panose="02020603050405020304" pitchFamily="18" charset="0"/>
              </a:rPr>
              <a:t>Diagnosis</a:t>
            </a:r>
            <a:r>
              <a:rPr lang="sr-Latn-RS" sz="2000" dirty="0" smtClean="0">
                <a:latin typeface="Times New Roman" panose="02020603050405020304" pitchFamily="18" charset="0"/>
                <a:cs typeface="Times New Roman" panose="02020603050405020304" pitchFamily="18" charset="0"/>
              </a:rPr>
              <a:t>:CT or MRI</a:t>
            </a:r>
          </a:p>
          <a:p>
            <a:r>
              <a:rPr lang="sr-Latn-RS" sz="2000" b="1" dirty="0" smtClean="0">
                <a:latin typeface="Times New Roman" panose="02020603050405020304" pitchFamily="18" charset="0"/>
                <a:cs typeface="Times New Roman" panose="02020603050405020304" pitchFamily="18" charset="0"/>
              </a:rPr>
              <a:t>Differential diagnosis</a:t>
            </a:r>
            <a:r>
              <a:rPr lang="sr-Latn-RS" sz="2000" dirty="0" smtClean="0">
                <a:latin typeface="Times New Roman" panose="02020603050405020304" pitchFamily="18" charset="0"/>
                <a:cs typeface="Times New Roman" panose="02020603050405020304" pitchFamily="18" charset="0"/>
              </a:rPr>
              <a:t>: lymphoma, brain abcess, tumefactive multiple sclerosis, infarction, encephalitis</a:t>
            </a:r>
          </a:p>
          <a:p>
            <a:r>
              <a:rPr lang="sr-Latn-RS" sz="2000" b="1" dirty="0" smtClean="0">
                <a:latin typeface="Times New Roman" panose="02020603050405020304" pitchFamily="18" charset="0"/>
                <a:cs typeface="Times New Roman" panose="02020603050405020304" pitchFamily="18" charset="0"/>
              </a:rPr>
              <a:t>Treatment</a:t>
            </a:r>
            <a:r>
              <a:rPr lang="sr-Latn-RS" sz="2000" dirty="0" smtClean="0">
                <a:latin typeface="Times New Roman" panose="02020603050405020304" pitchFamily="18" charset="0"/>
                <a:cs typeface="Times New Roman" panose="02020603050405020304" pitchFamily="18" charset="0"/>
              </a:rPr>
              <a:t>: operation, corticosteroids, antiepileptic medications, cranial irradiation, chemotherapeutic agents (temozolomide, carmustine, lomustine..)</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67245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latin typeface="Times New Roman" panose="02020603050405020304" pitchFamily="18" charset="0"/>
                <a:cs typeface="Times New Roman" panose="02020603050405020304" pitchFamily="18" charset="0"/>
              </a:rPr>
              <a:t>Glioblastoma and anaplastic astocitoma</a:t>
            </a:r>
            <a:endParaRPr lang="sr-Latn-RS" dirty="0"/>
          </a:p>
        </p:txBody>
      </p:sp>
      <p:pic>
        <p:nvPicPr>
          <p:cNvPr id="4" name="Picture 2" descr="Magnetic resonance images of local glioblastoma multiforme (GBM)... |  Download Scientific Diagram"/>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49569" y="1930400"/>
            <a:ext cx="8324433" cy="4111625"/>
          </a:xfrm>
          <a:prstGeom prst="rect">
            <a:avLst/>
          </a:prstGeom>
          <a:noFill/>
          <a:extLst>
            <a:ext uri="{909E8E84-426E-40DD-AFC4-6F175D3DCCD1}">
              <a14:hiddenFill xmlns:a14="http://schemas.microsoft.com/office/drawing/2010/main" xmlns="">
                <a:solidFill>
                  <a:srgbClr val="FFFFFF"/>
                </a:solidFill>
              </a14:hiddenFill>
            </a:ext>
          </a:extLst>
        </p:spPr>
      </p:pic>
      <p:cxnSp>
        <p:nvCxnSpPr>
          <p:cNvPr id="6" name="Straight Arrow Connector 5"/>
          <p:cNvCxnSpPr/>
          <p:nvPr/>
        </p:nvCxnSpPr>
        <p:spPr>
          <a:xfrm>
            <a:off x="2086707" y="2012461"/>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99991" y="1973384"/>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713275" y="2035907"/>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086707" y="3790461"/>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765954" y="3751384"/>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445201" y="3813907"/>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30496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67508"/>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Low and intermediate grade astrocytoma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688123"/>
            <a:ext cx="8596668" cy="4353239"/>
          </a:xfrm>
        </p:spPr>
        <p:txBody>
          <a:bodyPr>
            <a:normAutofit/>
          </a:bodyPr>
          <a:lstStyle/>
          <a:p>
            <a:r>
              <a:rPr lang="sr-Latn-RS" sz="2000" dirty="0" smtClean="0">
                <a:latin typeface="Times New Roman" panose="02020603050405020304" pitchFamily="18" charset="0"/>
                <a:cs typeface="Times New Roman" panose="02020603050405020304" pitchFamily="18" charset="0"/>
              </a:rPr>
              <a:t>Median survival in cases of anaplastic astrocytoma is 2 to 5 years</a:t>
            </a:r>
          </a:p>
          <a:p>
            <a:r>
              <a:rPr lang="sr-Latn-RS" sz="2000" dirty="0" smtClean="0">
                <a:latin typeface="Times New Roman" panose="02020603050405020304" pitchFamily="18" charset="0"/>
                <a:cs typeface="Times New Roman" panose="02020603050405020304" pitchFamily="18" charset="0"/>
              </a:rPr>
              <a:t>Favored sites of occurence are cerebrum, cerebellum, </a:t>
            </a:r>
            <a:r>
              <a:rPr lang="sr-Latn-RS" sz="2000" dirty="0">
                <a:latin typeface="Times New Roman" panose="02020603050405020304" pitchFamily="18" charset="0"/>
                <a:cs typeface="Times New Roman" panose="02020603050405020304" pitchFamily="18" charset="0"/>
              </a:rPr>
              <a:t>h</a:t>
            </a:r>
            <a:r>
              <a:rPr lang="sr-Latn-RS" sz="2000" dirty="0" smtClean="0">
                <a:latin typeface="Times New Roman" panose="02020603050405020304" pitchFamily="18" charset="0"/>
                <a:cs typeface="Times New Roman" panose="02020603050405020304" pitchFamily="18" charset="0"/>
              </a:rPr>
              <a:t>ypothalamus, optic nerve and chiasm</a:t>
            </a:r>
          </a:p>
          <a:p>
            <a:r>
              <a:rPr lang="sr-Latn-RS" sz="2000" b="1" dirty="0" smtClean="0">
                <a:latin typeface="Times New Roman" panose="02020603050405020304" pitchFamily="18" charset="0"/>
                <a:cs typeface="Times New Roman" panose="02020603050405020304" pitchFamily="18" charset="0"/>
              </a:rPr>
              <a:t>Histological findings: </a:t>
            </a:r>
            <a:r>
              <a:rPr lang="sr-Latn-RS" sz="2000" dirty="0" smtClean="0">
                <a:latin typeface="Times New Roman" panose="02020603050405020304" pitchFamily="18" charset="0"/>
                <a:cs typeface="Times New Roman" panose="02020603050405020304" pitchFamily="18" charset="0"/>
              </a:rPr>
              <a:t>well differentuiated fibrillary astrocytes</a:t>
            </a:r>
          </a:p>
          <a:p>
            <a:r>
              <a:rPr lang="sr-Latn-RS" sz="2000" dirty="0" smtClean="0">
                <a:latin typeface="Times New Roman" panose="02020603050405020304" pitchFamily="18" charset="0"/>
                <a:cs typeface="Times New Roman" panose="02020603050405020304" pitchFamily="18" charset="0"/>
              </a:rPr>
              <a:t>The first symptom is a fical or generalized seizured (from 60 to 75 percent)</a:t>
            </a:r>
          </a:p>
          <a:p>
            <a:r>
              <a:rPr lang="sr-Latn-RS" sz="2000" b="1" dirty="0" smtClean="0">
                <a:latin typeface="Times New Roman" panose="02020603050405020304" pitchFamily="18" charset="0"/>
                <a:cs typeface="Times New Roman" panose="02020603050405020304" pitchFamily="18" charset="0"/>
              </a:rPr>
              <a:t>Diagnosis</a:t>
            </a:r>
            <a:r>
              <a:rPr lang="sr-Latn-RS" sz="2000" dirty="0" smtClean="0">
                <a:latin typeface="Times New Roman" panose="02020603050405020304" pitchFamily="18" charset="0"/>
                <a:cs typeface="Times New Roman" panose="02020603050405020304" pitchFamily="18" charset="0"/>
              </a:rPr>
              <a:t>: CT or MRI- T1 weighted isointense or hypointense, T2 hyperintense</a:t>
            </a:r>
          </a:p>
          <a:p>
            <a:r>
              <a:rPr lang="sr-Latn-RS" sz="2000" b="1" dirty="0" smtClean="0">
                <a:latin typeface="Times New Roman" panose="02020603050405020304" pitchFamily="18" charset="0"/>
                <a:cs typeface="Times New Roman" panose="02020603050405020304" pitchFamily="18" charset="0"/>
              </a:rPr>
              <a:t>Treatment</a:t>
            </a:r>
            <a:r>
              <a:rPr lang="sr-Latn-RS" sz="2000" dirty="0" smtClean="0">
                <a:latin typeface="Times New Roman" panose="02020603050405020304" pitchFamily="18" charset="0"/>
                <a:cs typeface="Times New Roman" panose="02020603050405020304" pitchFamily="18" charset="0"/>
              </a:rPr>
              <a:t>: sugrical exicision, brain radiation, chemotherapy (procarbazine, vincristine)</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2304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73723"/>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Oligodendroglioma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383323"/>
            <a:ext cx="8596668" cy="4658039"/>
          </a:xfrm>
        </p:spPr>
        <p:txBody>
          <a:bodyPr>
            <a:normAutofit/>
          </a:bodyPr>
          <a:lstStyle/>
          <a:p>
            <a:r>
              <a:rPr lang="sr-Latn-RS" sz="2000" dirty="0" smtClean="0">
                <a:latin typeface="Times New Roman" panose="02020603050405020304" pitchFamily="18" charset="0"/>
                <a:cs typeface="Times New Roman" panose="02020603050405020304" pitchFamily="18" charset="0"/>
              </a:rPr>
              <a:t>The most often is in the third and fourth decades</a:t>
            </a:r>
          </a:p>
          <a:p>
            <a:r>
              <a:rPr lang="sr-Latn-RS" sz="2000" dirty="0" smtClean="0">
                <a:latin typeface="Times New Roman" panose="02020603050405020304" pitchFamily="18" charset="0"/>
                <a:cs typeface="Times New Roman" panose="02020603050405020304" pitchFamily="18" charset="0"/>
              </a:rPr>
              <a:t>The incidence in men is twice that in women</a:t>
            </a:r>
          </a:p>
          <a:p>
            <a:r>
              <a:rPr lang="sr-Latn-RS" sz="2000" dirty="0" smtClean="0">
                <a:latin typeface="Times New Roman" panose="02020603050405020304" pitchFamily="18" charset="0"/>
                <a:cs typeface="Times New Roman" panose="02020603050405020304" pitchFamily="18" charset="0"/>
              </a:rPr>
              <a:t>The most commom sites of this tumor are the frontal and tempral lobes (40 to 70 percent)</a:t>
            </a:r>
          </a:p>
          <a:p>
            <a:r>
              <a:rPr lang="sr-Latn-RS" sz="2000" dirty="0" smtClean="0">
                <a:latin typeface="Times New Roman" panose="02020603050405020304" pitchFamily="18" charset="0"/>
                <a:cs typeface="Times New Roman" panose="02020603050405020304" pitchFamily="18" charset="0"/>
              </a:rPr>
              <a:t>Tumor may metastasize in ventricular and subarachnoidal spaces</a:t>
            </a:r>
          </a:p>
          <a:p>
            <a:r>
              <a:rPr lang="sr-Latn-RS" sz="2000" b="1" dirty="0" smtClean="0">
                <a:latin typeface="Times New Roman" panose="02020603050405020304" pitchFamily="18" charset="0"/>
                <a:cs typeface="Times New Roman" panose="02020603050405020304" pitchFamily="18" charset="0"/>
              </a:rPr>
              <a:t>Clinical picture</a:t>
            </a:r>
            <a:r>
              <a:rPr lang="sr-Latn-RS" sz="2000" dirty="0" smtClean="0">
                <a:latin typeface="Times New Roman" panose="02020603050405020304" pitchFamily="18" charset="0"/>
                <a:cs typeface="Times New Roman" panose="02020603050405020304" pitchFamily="18" charset="0"/>
              </a:rPr>
              <a:t>: in more than half of patients is a focal or generalized seizure</a:t>
            </a:r>
          </a:p>
          <a:p>
            <a:r>
              <a:rPr lang="sr-Latn-RS" sz="2000" dirty="0" smtClean="0">
                <a:latin typeface="Times New Roman" panose="02020603050405020304" pitchFamily="18" charset="0"/>
                <a:cs typeface="Times New Roman" panose="02020603050405020304" pitchFamily="18" charset="0"/>
              </a:rPr>
              <a:t>Approximately 15 percent of patients have symptoms and signs of increased intracranial pressure</a:t>
            </a:r>
          </a:p>
          <a:p>
            <a:r>
              <a:rPr lang="sr-Latn-RS" sz="2000" b="1" dirty="0" smtClean="0">
                <a:latin typeface="Times New Roman" panose="02020603050405020304" pitchFamily="18" charset="0"/>
                <a:cs typeface="Times New Roman" panose="02020603050405020304" pitchFamily="18" charset="0"/>
              </a:rPr>
              <a:t>Diagnosis</a:t>
            </a:r>
            <a:r>
              <a:rPr lang="sr-Latn-RS" sz="2000" dirty="0" smtClean="0">
                <a:latin typeface="Times New Roman" panose="02020603050405020304" pitchFamily="18" charset="0"/>
                <a:cs typeface="Times New Roman" panose="02020603050405020304" pitchFamily="18" charset="0"/>
              </a:rPr>
              <a:t>: CT-hypointense, MRI T2 hyperintense</a:t>
            </a:r>
          </a:p>
          <a:p>
            <a:r>
              <a:rPr lang="sr-Latn-RS" sz="2000" b="1" dirty="0" smtClean="0">
                <a:latin typeface="Times New Roman" panose="02020603050405020304" pitchFamily="18" charset="0"/>
                <a:cs typeface="Times New Roman" panose="02020603050405020304" pitchFamily="18" charset="0"/>
              </a:rPr>
              <a:t>Treatment</a:t>
            </a:r>
            <a:r>
              <a:rPr lang="sr-Latn-RS" sz="2000" dirty="0" smtClean="0">
                <a:latin typeface="Times New Roman" panose="02020603050405020304" pitchFamily="18" charset="0"/>
                <a:cs typeface="Times New Roman" panose="02020603050405020304" pitchFamily="18" charset="0"/>
              </a:rPr>
              <a:t>: surgical excision, chemotherapeutic agents (procarbazine, cyclophosphamide, and vincristine)</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50761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90954"/>
          </a:xfrm>
        </p:spPr>
        <p:txBody>
          <a:bodyPr/>
          <a:lstStyle/>
          <a:p>
            <a:pPr algn="ctr"/>
            <a:r>
              <a:rPr lang="sr-Latn-RS" dirty="0">
                <a:latin typeface="Times New Roman" panose="02020603050405020304" pitchFamily="18" charset="0"/>
                <a:cs typeface="Times New Roman" panose="02020603050405020304" pitchFamily="18" charset="0"/>
              </a:rPr>
              <a:t>Oligodendroglioma</a:t>
            </a:r>
            <a:endParaRPr lang="sr-Latn-RS" dirty="0"/>
          </a:p>
        </p:txBody>
      </p:sp>
      <p:pic>
        <p:nvPicPr>
          <p:cNvPr id="4" name="Picture 8" descr="Multimodal MR Imaging (Diffusion, Perfusion, and Spectroscopy): Is It  Possible to Distinguish Oligodendroglial Tumor Grade and 1p/19q Codeletion  in the Pretherapeutic Diagnosis? | American Journal of Neuroradiology"/>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277814" y="1652954"/>
            <a:ext cx="7913077" cy="4478215"/>
          </a:xfrm>
          <a:prstGeom prst="rect">
            <a:avLst/>
          </a:prstGeom>
          <a:noFill/>
          <a:extLst>
            <a:ext uri="{909E8E84-426E-40DD-AFC4-6F175D3DCCD1}">
              <a14:hiddenFill xmlns:a14="http://schemas.microsoft.com/office/drawing/2010/main" xmlns="">
                <a:solidFill>
                  <a:srgbClr val="FFFFFF"/>
                </a:solidFill>
              </a14:hiddenFill>
            </a:ext>
          </a:extLst>
        </p:spPr>
      </p:pic>
      <p:cxnSp>
        <p:nvCxnSpPr>
          <p:cNvPr id="6" name="Straight Arrow Connector 5"/>
          <p:cNvCxnSpPr/>
          <p:nvPr/>
        </p:nvCxnSpPr>
        <p:spPr>
          <a:xfrm>
            <a:off x="3493477" y="1500554"/>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329354" y="2737338"/>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493477" y="427892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88984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latin typeface="Times New Roman" panose="02020603050405020304" pitchFamily="18" charset="0"/>
                <a:cs typeface="Times New Roman" panose="02020603050405020304" pitchFamily="18" charset="0"/>
              </a:rPr>
              <a:t>Brain tumors</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sr-Latn-RS" sz="2400" dirty="0" smtClean="0">
                <a:latin typeface="Times New Roman" panose="02020603050405020304" pitchFamily="18" charset="0"/>
                <a:cs typeface="Times New Roman" panose="02020603050405020304" pitchFamily="18" charset="0"/>
              </a:rPr>
              <a:t>Third place after cerebrovascular diseases</a:t>
            </a:r>
          </a:p>
          <a:p>
            <a:r>
              <a:rPr lang="sr-Latn-RS" sz="2400" dirty="0" smtClean="0">
                <a:latin typeface="Times New Roman" panose="02020603050405020304" pitchFamily="18" charset="0"/>
                <a:cs typeface="Times New Roman" panose="02020603050405020304" pitchFamily="18" charset="0"/>
              </a:rPr>
              <a:t>Gliomas accaunt for 24.7% of all brain tumors and 74.6% of all malignant brain tumors</a:t>
            </a:r>
          </a:p>
          <a:p>
            <a:r>
              <a:rPr lang="sr-Latn-RS" sz="2400" dirty="0" smtClean="0">
                <a:latin typeface="Times New Roman" panose="02020603050405020304" pitchFamily="18" charset="0"/>
                <a:cs typeface="Times New Roman" panose="02020603050405020304" pitchFamily="18" charset="0"/>
              </a:rPr>
              <a:t>Annual incidence rate of glioma-from 4.67 to 5.73 per 100 000</a:t>
            </a:r>
          </a:p>
          <a:p>
            <a:r>
              <a:rPr lang="sr-Latn-RS" sz="2400" dirty="0" smtClean="0">
                <a:latin typeface="Times New Roman" panose="02020603050405020304" pitchFamily="18" charset="0"/>
                <a:cs typeface="Times New Roman" panose="02020603050405020304" pitchFamily="18" charset="0"/>
              </a:rPr>
              <a:t>The average age of men is 66 years</a:t>
            </a:r>
          </a:p>
          <a:p>
            <a:r>
              <a:rPr lang="sr-Latn-RS" sz="2400" dirty="0" smtClean="0">
                <a:latin typeface="Times New Roman" panose="02020603050405020304" pitchFamily="18" charset="0"/>
                <a:cs typeface="Times New Roman" panose="02020603050405020304" pitchFamily="18" charset="0"/>
              </a:rPr>
              <a:t>The average age of women is 64 years</a:t>
            </a:r>
            <a:endParaRPr lang="sr-Latn-R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92408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73723"/>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Ependymoma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254369"/>
            <a:ext cx="8596668" cy="4786994"/>
          </a:xfrm>
        </p:spPr>
        <p:txBody>
          <a:bodyPr>
            <a:normAutofit/>
          </a:bodyPr>
          <a:lstStyle/>
          <a:p>
            <a:r>
              <a:rPr lang="sr-Latn-RS" sz="2000" dirty="0" smtClean="0">
                <a:latin typeface="Times New Roman" panose="02020603050405020304" pitchFamily="18" charset="0"/>
                <a:cs typeface="Times New Roman" panose="02020603050405020304" pitchFamily="18" charset="0"/>
              </a:rPr>
              <a:t>Fewer than 10 percent of all intracranial gliomas</a:t>
            </a:r>
          </a:p>
          <a:p>
            <a:r>
              <a:rPr lang="sr-Latn-RS" sz="2000" dirty="0" smtClean="0">
                <a:latin typeface="Times New Roman" panose="02020603050405020304" pitchFamily="18" charset="0"/>
                <a:cs typeface="Times New Roman" panose="02020603050405020304" pitchFamily="18" charset="0"/>
              </a:rPr>
              <a:t>Aproximately 40 percent of infratentorial ependymoma occurs in the first decade of life</a:t>
            </a:r>
          </a:p>
          <a:p>
            <a:r>
              <a:rPr lang="sr-Latn-RS" sz="2000" dirty="0" smtClean="0">
                <a:latin typeface="Times New Roman" panose="02020603050405020304" pitchFamily="18" charset="0"/>
                <a:cs typeface="Times New Roman" panose="02020603050405020304" pitchFamily="18" charset="0"/>
              </a:rPr>
              <a:t>Ependymoma are derived from ependymal cells</a:t>
            </a:r>
          </a:p>
          <a:p>
            <a:r>
              <a:rPr lang="sr-Latn-RS" sz="2000" dirty="0" smtClean="0">
                <a:latin typeface="Times New Roman" panose="02020603050405020304" pitchFamily="18" charset="0"/>
                <a:cs typeface="Times New Roman" panose="02020603050405020304" pitchFamily="18" charset="0"/>
              </a:rPr>
              <a:t>The most common cerebral sitev is the fourth ventricule, after taht lateral or third ventricule</a:t>
            </a:r>
          </a:p>
          <a:p>
            <a:r>
              <a:rPr lang="sr-Latn-RS" sz="2000" b="1" dirty="0" smtClean="0">
                <a:latin typeface="Times New Roman" panose="02020603050405020304" pitchFamily="18" charset="0"/>
                <a:cs typeface="Times New Roman" panose="02020603050405020304" pitchFamily="18" charset="0"/>
              </a:rPr>
              <a:t>Clinical picture</a:t>
            </a:r>
            <a:r>
              <a:rPr lang="sr-Latn-RS" sz="2000" dirty="0" smtClean="0">
                <a:latin typeface="Times New Roman" panose="02020603050405020304" pitchFamily="18" charset="0"/>
                <a:cs typeface="Times New Roman" panose="02020603050405020304" pitchFamily="18" charset="0"/>
              </a:rPr>
              <a:t>: depends on the location</a:t>
            </a:r>
          </a:p>
          <a:p>
            <a:pPr marL="0" indent="0">
              <a:buNone/>
            </a:pPr>
            <a:r>
              <a:rPr lang="sr-Latn-RS" sz="2000" dirty="0" smtClean="0">
                <a:latin typeface="Times New Roman" panose="02020603050405020304" pitchFamily="18" charset="0"/>
                <a:cs typeface="Times New Roman" panose="02020603050405020304" pitchFamily="18" charset="0"/>
              </a:rPr>
              <a:t>Fourth ventricule: hydrocephalus and signs of raised intracranial pressure</a:t>
            </a:r>
          </a:p>
          <a:p>
            <a:pPr>
              <a:buFont typeface="Wingdings" panose="05000000000000000000" pitchFamily="2" charset="2"/>
              <a:buChar char="Ø"/>
            </a:pPr>
            <a:r>
              <a:rPr lang="sr-Latn-RS" sz="2000" b="1" dirty="0" smtClean="0">
                <a:latin typeface="Times New Roman" panose="02020603050405020304" pitchFamily="18" charset="0"/>
                <a:cs typeface="Times New Roman" panose="02020603050405020304" pitchFamily="18" charset="0"/>
              </a:rPr>
              <a:t>Diagnosis</a:t>
            </a:r>
            <a:r>
              <a:rPr lang="sr-Latn-RS" sz="2000" dirty="0" smtClean="0">
                <a:latin typeface="Times New Roman" panose="02020603050405020304" pitchFamily="18" charset="0"/>
                <a:cs typeface="Times New Roman" panose="02020603050405020304" pitchFamily="18" charset="0"/>
              </a:rPr>
              <a:t>: CT hypredense mass MRI-T1 hypointense T2 hyperintense</a:t>
            </a:r>
          </a:p>
          <a:p>
            <a:pPr>
              <a:buFont typeface="Wingdings" panose="05000000000000000000" pitchFamily="2" charset="2"/>
              <a:buChar char="Ø"/>
            </a:pPr>
            <a:r>
              <a:rPr lang="sr-Latn-RS" sz="2000" b="1" dirty="0" smtClean="0">
                <a:latin typeface="Times New Roman" panose="02020603050405020304" pitchFamily="18" charset="0"/>
                <a:cs typeface="Times New Roman" panose="02020603050405020304" pitchFamily="18" charset="0"/>
              </a:rPr>
              <a:t>Treatment</a:t>
            </a:r>
            <a:r>
              <a:rPr lang="sr-Latn-RS" sz="2000" dirty="0" smtClean="0">
                <a:latin typeface="Times New Roman" panose="02020603050405020304" pitchFamily="18" charset="0"/>
                <a:cs typeface="Times New Roman" panose="02020603050405020304" pitchFamily="18" charset="0"/>
              </a:rPr>
              <a:t>: surgical removal, radation therapy, antineoplastic drugs</a:t>
            </a:r>
          </a:p>
          <a:p>
            <a:pPr>
              <a:buFont typeface="Wingdings" panose="05000000000000000000" pitchFamily="2" charset="2"/>
              <a:buChar char="Ø"/>
            </a:pPr>
            <a:r>
              <a:rPr lang="sr-Latn-RS" sz="2000" dirty="0" smtClean="0">
                <a:latin typeface="Times New Roman" panose="02020603050405020304" pitchFamily="18" charset="0"/>
                <a:cs typeface="Times New Roman" panose="02020603050405020304" pitchFamily="18" charset="0"/>
              </a:rPr>
              <a:t>Postoperative survival is poor</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955261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0277"/>
          </a:xfrm>
        </p:spPr>
        <p:txBody>
          <a:bodyPr/>
          <a:lstStyle/>
          <a:p>
            <a:pPr algn="ctr"/>
            <a:r>
              <a:rPr lang="sr-Latn-RS" dirty="0">
                <a:latin typeface="Times New Roman" panose="02020603050405020304" pitchFamily="18" charset="0"/>
                <a:cs typeface="Times New Roman" panose="02020603050405020304" pitchFamily="18" charset="0"/>
              </a:rPr>
              <a:t>Ependymoma</a:t>
            </a:r>
            <a:endParaRPr lang="sr-Latn-RS" dirty="0"/>
          </a:p>
        </p:txBody>
      </p:sp>
      <p:pic>
        <p:nvPicPr>
          <p:cNvPr id="4" name="Picture 2" descr="Imaging of ependymomas: MRI and CT | SpringerLink"/>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66800" y="1676400"/>
            <a:ext cx="7772400" cy="4794738"/>
          </a:xfrm>
          <a:prstGeom prst="rect">
            <a:avLst/>
          </a:prstGeom>
          <a:noFill/>
          <a:extLst>
            <a:ext uri="{909E8E84-426E-40DD-AFC4-6F175D3DCCD1}">
              <a14:hiddenFill xmlns:a14="http://schemas.microsoft.com/office/drawing/2010/main" xmlns="">
                <a:solidFill>
                  <a:srgbClr val="FFFFFF"/>
                </a:solidFill>
              </a14:hiddenFill>
            </a:ext>
          </a:extLst>
        </p:spPr>
      </p:pic>
      <p:cxnSp>
        <p:nvCxnSpPr>
          <p:cNvPr id="6" name="Straight Arrow Connector 5"/>
          <p:cNvCxnSpPr/>
          <p:nvPr/>
        </p:nvCxnSpPr>
        <p:spPr>
          <a:xfrm>
            <a:off x="1359877" y="1359877"/>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099538" y="1359877"/>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348154" y="3159369"/>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81600" y="3376246"/>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242646" y="4501661"/>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400800" y="4290646"/>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34412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5446"/>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Meningioma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82615"/>
            <a:ext cx="8596668" cy="4458747"/>
          </a:xfrm>
        </p:spPr>
        <p:txBody>
          <a:bodyPr>
            <a:normAutofit/>
          </a:bodyPr>
          <a:lstStyle/>
          <a:p>
            <a:r>
              <a:rPr lang="sr-Latn-RS" sz="2000" dirty="0" smtClean="0">
                <a:latin typeface="Times New Roman" panose="02020603050405020304" pitchFamily="18" charset="0"/>
                <a:cs typeface="Times New Roman" panose="02020603050405020304" pitchFamily="18" charset="0"/>
              </a:rPr>
              <a:t>One third of primary intracranial tumors</a:t>
            </a:r>
          </a:p>
          <a:p>
            <a:r>
              <a:rPr lang="sr-Latn-RS" sz="2000" dirty="0" smtClean="0">
                <a:latin typeface="Times New Roman" panose="02020603050405020304" pitchFamily="18" charset="0"/>
                <a:cs typeface="Times New Roman" panose="02020603050405020304" pitchFamily="18" charset="0"/>
              </a:rPr>
              <a:t>More common in women than in men and higest incidence in the sixth and seventh decades of life</a:t>
            </a:r>
          </a:p>
          <a:p>
            <a:r>
              <a:rPr lang="sr-Latn-RS" sz="2000" b="1" dirty="0" smtClean="0">
                <a:latin typeface="Times New Roman" panose="02020603050405020304" pitchFamily="18" charset="0"/>
                <a:cs typeface="Times New Roman" panose="02020603050405020304" pitchFamily="18" charset="0"/>
              </a:rPr>
              <a:t>Meningeomas occurs at next sites</a:t>
            </a:r>
            <a:r>
              <a:rPr lang="sr-Latn-RS" sz="2000" dirty="0" smtClean="0">
                <a:latin typeface="Times New Roman" panose="02020603050405020304" pitchFamily="18" charset="0"/>
                <a:cs typeface="Times New Roman" panose="02020603050405020304" pitchFamily="18" charset="0"/>
              </a:rPr>
              <a:t>: frontoparietal parasagital convexities, falx, tentorium cerebelli, sphenoid wings, olfactory groove, tuberculum sellae, cerebellopontine angle</a:t>
            </a:r>
          </a:p>
          <a:p>
            <a:r>
              <a:rPr lang="sr-Latn-RS" sz="2000" b="1" dirty="0" smtClean="0">
                <a:latin typeface="Times New Roman" panose="02020603050405020304" pitchFamily="18" charset="0"/>
                <a:cs typeface="Times New Roman" panose="02020603050405020304" pitchFamily="18" charset="0"/>
              </a:rPr>
              <a:t>Clinical picture</a:t>
            </a:r>
            <a:r>
              <a:rPr lang="sr-Latn-RS" sz="2000" dirty="0" smtClean="0">
                <a:latin typeface="Times New Roman" panose="02020603050405020304" pitchFamily="18" charset="0"/>
                <a:cs typeface="Times New Roman" panose="02020603050405020304" pitchFamily="18" charset="0"/>
              </a:rPr>
              <a:t>: focal seizure, slowly progressive spastic weaknes, motor, sensory, and aphasic disturbance</a:t>
            </a:r>
          </a:p>
          <a:p>
            <a:r>
              <a:rPr lang="sr-Latn-RS" sz="2000" b="1" dirty="0" smtClean="0">
                <a:latin typeface="Times New Roman" panose="02020603050405020304" pitchFamily="18" charset="0"/>
                <a:cs typeface="Times New Roman" panose="02020603050405020304" pitchFamily="18" charset="0"/>
              </a:rPr>
              <a:t>Diagnosis</a:t>
            </a:r>
            <a:r>
              <a:rPr lang="sr-Latn-RS" sz="2000" dirty="0" smtClean="0">
                <a:latin typeface="Times New Roman" panose="02020603050405020304" pitchFamily="18" charset="0"/>
                <a:cs typeface="Times New Roman" panose="02020603050405020304" pitchFamily="18" charset="0"/>
              </a:rPr>
              <a:t>: CT isodense or slighty hyperdense</a:t>
            </a:r>
          </a:p>
          <a:p>
            <a:r>
              <a:rPr lang="sr-Latn-RS" sz="2000" b="1" dirty="0" smtClean="0">
                <a:latin typeface="Times New Roman" panose="02020603050405020304" pitchFamily="18" charset="0"/>
                <a:cs typeface="Times New Roman" panose="02020603050405020304" pitchFamily="18" charset="0"/>
              </a:rPr>
              <a:t>Treatment</a:t>
            </a:r>
            <a:r>
              <a:rPr lang="sr-Latn-RS" sz="2000" dirty="0" smtClean="0">
                <a:latin typeface="Times New Roman" panose="02020603050405020304" pitchFamily="18" charset="0"/>
                <a:cs typeface="Times New Roman" panose="02020603050405020304" pitchFamily="18" charset="0"/>
              </a:rPr>
              <a:t>: surgical excision, radiation therapy, antiangiogenic antibodies</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373887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8892"/>
          </a:xfrm>
        </p:spPr>
        <p:txBody>
          <a:bodyPr/>
          <a:lstStyle/>
          <a:p>
            <a:pPr algn="ctr"/>
            <a:r>
              <a:rPr lang="sr-Latn-RS" dirty="0">
                <a:latin typeface="Times New Roman" panose="02020603050405020304" pitchFamily="18" charset="0"/>
                <a:cs typeface="Times New Roman" panose="02020603050405020304" pitchFamily="18" charset="0"/>
              </a:rPr>
              <a:t>Meningioma</a:t>
            </a:r>
            <a:endParaRPr lang="sr-Latn-RS" dirty="0"/>
          </a:p>
        </p:txBody>
      </p:sp>
      <p:pic>
        <p:nvPicPr>
          <p:cNvPr id="4" name="Picture 4" descr="Neuroimaging in meningiomas: old tips and new tricks"/>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090246" y="1981200"/>
            <a:ext cx="7971691" cy="4302369"/>
          </a:xfrm>
          <a:prstGeom prst="rect">
            <a:avLst/>
          </a:prstGeom>
          <a:noFill/>
          <a:extLst>
            <a:ext uri="{909E8E84-426E-40DD-AFC4-6F175D3DCCD1}">
              <a14:hiddenFill xmlns:a14="http://schemas.microsoft.com/office/drawing/2010/main" xmlns="">
                <a:solidFill>
                  <a:srgbClr val="FFFFFF"/>
                </a:solidFill>
              </a14:hiddenFill>
            </a:ext>
          </a:extLst>
        </p:spPr>
      </p:pic>
      <p:cxnSp>
        <p:nvCxnSpPr>
          <p:cNvPr id="6" name="Straight Arrow Connector 5"/>
          <p:cNvCxnSpPr/>
          <p:nvPr/>
        </p:nvCxnSpPr>
        <p:spPr>
          <a:xfrm>
            <a:off x="820616" y="141849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026876" y="187569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233136" y="1934307"/>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368062" y="4443046"/>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84076" y="4337538"/>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1684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8892"/>
          </a:xfrm>
        </p:spPr>
        <p:txBody>
          <a:bodyPr/>
          <a:lstStyle/>
          <a:p>
            <a:pPr algn="ctr"/>
            <a:r>
              <a:rPr lang="sr-Latn-RS" dirty="0" smtClean="0">
                <a:latin typeface="Times New Roman" panose="02020603050405020304" pitchFamily="18" charset="0"/>
                <a:cs typeface="Times New Roman" panose="02020603050405020304" pitchFamily="18" charset="0"/>
              </a:rPr>
              <a:t>Medulloblastoma</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12277"/>
            <a:ext cx="8596668" cy="4529085"/>
          </a:xfrm>
        </p:spPr>
        <p:txBody>
          <a:bodyPr>
            <a:normAutofit/>
          </a:bodyPr>
          <a:lstStyle/>
          <a:p>
            <a:r>
              <a:rPr lang="sr-Latn-RS" sz="2000" dirty="0" smtClean="0">
                <a:latin typeface="Times New Roman" panose="02020603050405020304" pitchFamily="18" charset="0"/>
                <a:cs typeface="Times New Roman" panose="02020603050405020304" pitchFamily="18" charset="0"/>
              </a:rPr>
              <a:t>Invasive and rapidly growing tumor, mainly of childhood</a:t>
            </a:r>
          </a:p>
          <a:p>
            <a:r>
              <a:rPr lang="sr-Latn-RS" sz="2000" dirty="0" smtClean="0">
                <a:latin typeface="Times New Roman" panose="02020603050405020304" pitchFamily="18" charset="0"/>
                <a:cs typeface="Times New Roman" panose="02020603050405020304" pitchFamily="18" charset="0"/>
              </a:rPr>
              <a:t>Arise in posterior part of the cerebellar vermis and neuroepithelial roof of the forth ventricule in children</a:t>
            </a:r>
          </a:p>
          <a:p>
            <a:r>
              <a:rPr lang="sr-Latn-RS" sz="2000" dirty="0" smtClean="0">
                <a:latin typeface="Times New Roman" panose="02020603050405020304" pitchFamily="18" charset="0"/>
                <a:cs typeface="Times New Roman" panose="02020603050405020304" pitchFamily="18" charset="0"/>
              </a:rPr>
              <a:t>Accounts for 20 percent of childhood brain tumors</a:t>
            </a:r>
          </a:p>
          <a:p>
            <a:r>
              <a:rPr lang="sr-Latn-RS" sz="2000" dirty="0" smtClean="0">
                <a:latin typeface="Times New Roman" panose="02020603050405020304" pitchFamily="18" charset="0"/>
                <a:cs typeface="Times New Roman" panose="02020603050405020304" pitchFamily="18" charset="0"/>
              </a:rPr>
              <a:t>They majority of affected patients are children 4 to 8 years of age, and male outnumber females 3:2</a:t>
            </a:r>
          </a:p>
          <a:p>
            <a:r>
              <a:rPr lang="sr-Latn-RS" sz="2000" b="1" dirty="0" smtClean="0">
                <a:latin typeface="Times New Roman" panose="02020603050405020304" pitchFamily="18" charset="0"/>
                <a:cs typeface="Times New Roman" panose="02020603050405020304" pitchFamily="18" charset="0"/>
              </a:rPr>
              <a:t>Clinical picture</a:t>
            </a:r>
            <a:r>
              <a:rPr lang="sr-Latn-RS" sz="2000" dirty="0" smtClean="0">
                <a:latin typeface="Times New Roman" panose="02020603050405020304" pitchFamily="18" charset="0"/>
                <a:cs typeface="Times New Roman" panose="02020603050405020304" pitchFamily="18" charset="0"/>
              </a:rPr>
              <a:t>: secundary hydrocephalus and raised intracranial pressure: listless, vomitis repeatedly, morning headche, stmbling gait, dizzenes, nistagmus...</a:t>
            </a:r>
          </a:p>
          <a:p>
            <a:r>
              <a:rPr lang="sr-Latn-RS" sz="2000" b="1" dirty="0" smtClean="0">
                <a:latin typeface="Times New Roman" panose="02020603050405020304" pitchFamily="18" charset="0"/>
                <a:cs typeface="Times New Roman" panose="02020603050405020304" pitchFamily="18" charset="0"/>
              </a:rPr>
              <a:t>Diagnosis</a:t>
            </a:r>
            <a:r>
              <a:rPr lang="sr-Latn-RS" sz="2000" dirty="0" smtClean="0">
                <a:latin typeface="Times New Roman" panose="02020603050405020304" pitchFamily="18" charset="0"/>
                <a:cs typeface="Times New Roman" panose="02020603050405020304" pitchFamily="18" charset="0"/>
              </a:rPr>
              <a:t>: MRI</a:t>
            </a:r>
          </a:p>
          <a:p>
            <a:r>
              <a:rPr lang="sr-Latn-RS" sz="2000" b="1" dirty="0" smtClean="0">
                <a:latin typeface="Times New Roman" panose="02020603050405020304" pitchFamily="18" charset="0"/>
                <a:cs typeface="Times New Roman" panose="02020603050405020304" pitchFamily="18" charset="0"/>
              </a:rPr>
              <a:t>Treatment</a:t>
            </a:r>
            <a:r>
              <a:rPr lang="sr-Latn-RS" sz="2000" dirty="0" smtClean="0">
                <a:latin typeface="Times New Roman" panose="02020603050405020304" pitchFamily="18" charset="0"/>
                <a:cs typeface="Times New Roman" panose="02020603050405020304" pitchFamily="18" charset="0"/>
              </a:rPr>
              <a:t>: maximal resection, chemotherapy</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977202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5446"/>
          </a:xfrm>
        </p:spPr>
        <p:txBody>
          <a:bodyPr/>
          <a:lstStyle/>
          <a:p>
            <a:pPr algn="ctr"/>
            <a:r>
              <a:rPr lang="sr-Latn-RS" dirty="0">
                <a:latin typeface="Times New Roman" panose="02020603050405020304" pitchFamily="18" charset="0"/>
                <a:cs typeface="Times New Roman" panose="02020603050405020304" pitchFamily="18" charset="0"/>
              </a:rPr>
              <a:t>Medulloblastoma</a:t>
            </a:r>
            <a:endParaRPr lang="sr-Latn-RS" dirty="0"/>
          </a:p>
        </p:txBody>
      </p:sp>
      <p:pic>
        <p:nvPicPr>
          <p:cNvPr id="4" name="Picture 2" descr="Medulloblastoma | Pediatric Brain Tumor Portal"/>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07326" y="1582738"/>
            <a:ext cx="8137385" cy="44592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64743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97169"/>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Vestibular schwannoma (acustic neuroma)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35723"/>
            <a:ext cx="8596668" cy="4505639"/>
          </a:xfrm>
        </p:spPr>
        <p:txBody>
          <a:bodyPr>
            <a:normAutofit/>
          </a:bodyPr>
          <a:lstStyle/>
          <a:p>
            <a:r>
              <a:rPr lang="sr-Latn-RS" sz="2000" dirty="0" smtClean="0">
                <a:latin typeface="Times New Roman" panose="02020603050405020304" pitchFamily="18" charset="0"/>
                <a:cs typeface="Times New Roman" panose="02020603050405020304" pitchFamily="18" charset="0"/>
              </a:rPr>
              <a:t>Incidence rate of 1 per 100 000 per year</a:t>
            </a:r>
          </a:p>
          <a:p>
            <a:r>
              <a:rPr lang="sr-Latn-RS" sz="2000" dirty="0" smtClean="0">
                <a:latin typeface="Times New Roman" panose="02020603050405020304" pitchFamily="18" charset="0"/>
                <a:cs typeface="Times New Roman" panose="02020603050405020304" pitchFamily="18" charset="0"/>
              </a:rPr>
              <a:t>Classified: Neurofibromatosis type I-sporadically involve eight nerve in adult life</a:t>
            </a:r>
          </a:p>
          <a:p>
            <a:pPr marL="0" indent="0">
              <a:buNone/>
            </a:pPr>
            <a:r>
              <a:rPr lang="sr-Latn-RS" sz="2000" dirty="0" smtClean="0">
                <a:latin typeface="Times New Roman" panose="02020603050405020304" pitchFamily="18" charset="0"/>
                <a:cs typeface="Times New Roman" panose="02020603050405020304" pitchFamily="18" charset="0"/>
              </a:rPr>
              <a:t>                     Neurofibromatosis type II- bilateral acoustic neuronoms</a:t>
            </a:r>
          </a:p>
          <a:p>
            <a:pPr>
              <a:buFont typeface="Wingdings" panose="05000000000000000000" pitchFamily="2" charset="2"/>
              <a:buChar char="Ø"/>
            </a:pPr>
            <a:r>
              <a:rPr lang="sr-Latn-RS" sz="2000" dirty="0" smtClean="0">
                <a:latin typeface="Times New Roman" panose="02020603050405020304" pitchFamily="18" charset="0"/>
                <a:cs typeface="Times New Roman" panose="02020603050405020304" pitchFamily="18" charset="0"/>
              </a:rPr>
              <a:t>The higest incidence in in the fifth and sixth decades of life</a:t>
            </a:r>
          </a:p>
          <a:p>
            <a:pPr marL="0" indent="0">
              <a:buNone/>
            </a:pPr>
            <a:endParaRPr lang="sr-Latn-RS" sz="2000" dirty="0" smtClean="0">
              <a:latin typeface="Times New Roman" panose="02020603050405020304" pitchFamily="18" charset="0"/>
              <a:cs typeface="Times New Roman" panose="02020603050405020304" pitchFamily="18" charset="0"/>
            </a:endParaRPr>
          </a:p>
          <a:p>
            <a:pPr marL="0" indent="0">
              <a:buNone/>
            </a:pPr>
            <a:r>
              <a:rPr lang="sr-Latn-RS" sz="2000" dirty="0" smtClean="0">
                <a:latin typeface="Times New Roman" panose="02020603050405020304" pitchFamily="18" charset="0"/>
                <a:cs typeface="Times New Roman" panose="02020603050405020304" pitchFamily="18" charset="0"/>
              </a:rPr>
              <a:t>Typical vestibular scwanoma-internal auditory canal</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-cerebropontine angle</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-compress the seventh, fifth, ninth and tenth nerves</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-pons and lateral medulla</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24453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9231"/>
          </a:xfrm>
        </p:spPr>
        <p:txBody>
          <a:bodyPr>
            <a:normAutofit/>
          </a:bodyPr>
          <a:lstStyle/>
          <a:p>
            <a:pPr algn="ctr"/>
            <a:r>
              <a:rPr lang="sr-Latn-RS" sz="3200" dirty="0">
                <a:latin typeface="Times New Roman" panose="02020603050405020304" pitchFamily="18" charset="0"/>
                <a:cs typeface="Times New Roman" panose="02020603050405020304" pitchFamily="18" charset="0"/>
              </a:rPr>
              <a:t>Vestibular schwannoma (acustic neuroma)</a:t>
            </a:r>
            <a:endParaRPr lang="sr-Latn-RS" sz="3200" dirty="0"/>
          </a:p>
        </p:txBody>
      </p:sp>
      <p:sp>
        <p:nvSpPr>
          <p:cNvPr id="3" name="Content Placeholder 2"/>
          <p:cNvSpPr>
            <a:spLocks noGrp="1"/>
          </p:cNvSpPr>
          <p:nvPr>
            <p:ph idx="1"/>
          </p:nvPr>
        </p:nvSpPr>
        <p:spPr/>
        <p:txBody>
          <a:bodyPr>
            <a:normAutofit/>
          </a:bodyPr>
          <a:lstStyle/>
          <a:p>
            <a:r>
              <a:rPr lang="sr-Latn-RS" sz="2000" dirty="0" smtClean="0">
                <a:latin typeface="Times New Roman" panose="02020603050405020304" pitchFamily="18" charset="0"/>
                <a:cs typeface="Times New Roman" panose="02020603050405020304" pitchFamily="18" charset="0"/>
              </a:rPr>
              <a:t>Clinical picture:  1. loss of hearing and </a:t>
            </a:r>
            <a:r>
              <a:rPr lang="sr-Latn-RS" sz="2000" dirty="0" smtClean="0">
                <a:solidFill>
                  <a:srgbClr val="FF0000"/>
                </a:solidFill>
                <a:latin typeface="Times New Roman" panose="02020603050405020304" pitchFamily="18" charset="0"/>
                <a:cs typeface="Times New Roman" panose="02020603050405020304" pitchFamily="18" charset="0"/>
              </a:rPr>
              <a:t>tinnitus</a:t>
            </a:r>
          </a:p>
          <a:p>
            <a:pPr marL="0" indent="0">
              <a:buNone/>
            </a:pPr>
            <a:r>
              <a:rPr lang="sr-Latn-RS" sz="2000" dirty="0" smtClean="0">
                <a:latin typeface="Times New Roman" panose="02020603050405020304" pitchFamily="18" charset="0"/>
                <a:cs typeface="Times New Roman" panose="02020603050405020304" pitchFamily="18" charset="0"/>
              </a:rPr>
              <a:t>                               2. Headache</a:t>
            </a:r>
            <a:endParaRPr lang="sr-Latn-RS" sz="2000" dirty="0">
              <a:latin typeface="Times New Roman" panose="02020603050405020304" pitchFamily="18" charset="0"/>
              <a:cs typeface="Times New Roman" panose="02020603050405020304" pitchFamily="18" charset="0"/>
            </a:endParaRPr>
          </a:p>
          <a:p>
            <a:pPr marL="0" indent="0">
              <a:buNone/>
            </a:pPr>
            <a:r>
              <a:rPr lang="sr-Latn-RS" sz="2000" dirty="0" smtClean="0">
                <a:latin typeface="Times New Roman" panose="02020603050405020304" pitchFamily="18" charset="0"/>
                <a:cs typeface="Times New Roman" panose="02020603050405020304" pitchFamily="18" charset="0"/>
              </a:rPr>
              <a:t>                               3. Vertigo</a:t>
            </a:r>
          </a:p>
          <a:p>
            <a:pPr marL="0" indent="0">
              <a:buNone/>
            </a:pPr>
            <a:r>
              <a:rPr lang="sr-Latn-RS" sz="2000" dirty="0" smtClean="0">
                <a:latin typeface="Times New Roman" panose="02020603050405020304" pitchFamily="18" charset="0"/>
                <a:cs typeface="Times New Roman" panose="02020603050405020304" pitchFamily="18" charset="0"/>
              </a:rPr>
              <a:t>                               4. Facial weaknes</a:t>
            </a:r>
          </a:p>
          <a:p>
            <a:pPr marL="0" indent="0">
              <a:buNone/>
            </a:pPr>
            <a:r>
              <a:rPr lang="sr-Latn-RS" sz="2000" dirty="0" smtClean="0">
                <a:latin typeface="Times New Roman" panose="02020603050405020304" pitchFamily="18" charset="0"/>
                <a:cs typeface="Times New Roman" panose="02020603050405020304" pitchFamily="18" charset="0"/>
              </a:rPr>
              <a:t>                               5. Sensory loss of face</a:t>
            </a:r>
          </a:p>
          <a:p>
            <a:pPr marL="0" indent="0">
              <a:buNone/>
            </a:pPr>
            <a:r>
              <a:rPr lang="sr-Latn-RS" sz="2000" dirty="0" smtClean="0">
                <a:latin typeface="Times New Roman" panose="02020603050405020304" pitchFamily="18" charset="0"/>
                <a:cs typeface="Times New Roman" panose="02020603050405020304" pitchFamily="18" charset="0"/>
              </a:rPr>
              <a:t>                               6. Gait abnormality</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7. impaired mentation</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8. sphincterc incontinence</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10809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9231"/>
          </a:xfrm>
        </p:spPr>
        <p:txBody>
          <a:bodyPr/>
          <a:lstStyle/>
          <a:p>
            <a:r>
              <a:rPr lang="sr-Latn-RS" dirty="0">
                <a:latin typeface="Times New Roman" panose="02020603050405020304" pitchFamily="18" charset="0"/>
                <a:cs typeface="Times New Roman" panose="02020603050405020304" pitchFamily="18" charset="0"/>
              </a:rPr>
              <a:t>Vestibular schwannoma (acustic neuroma)</a:t>
            </a:r>
            <a:endParaRPr lang="sr-Latn-RS" dirty="0"/>
          </a:p>
        </p:txBody>
      </p:sp>
      <p:sp>
        <p:nvSpPr>
          <p:cNvPr id="3" name="Content Placeholder 2"/>
          <p:cNvSpPr>
            <a:spLocks noGrp="1"/>
          </p:cNvSpPr>
          <p:nvPr>
            <p:ph idx="1"/>
          </p:nvPr>
        </p:nvSpPr>
        <p:spPr>
          <a:xfrm>
            <a:off x="677334" y="1488831"/>
            <a:ext cx="8596668" cy="4552532"/>
          </a:xfrm>
        </p:spPr>
        <p:txBody>
          <a:bodyPr>
            <a:noAutofit/>
          </a:bodyPr>
          <a:lstStyle/>
          <a:p>
            <a:r>
              <a:rPr lang="sr-Latn-RS" sz="2000" b="1" dirty="0" smtClean="0">
                <a:latin typeface="Times New Roman" panose="02020603050405020304" pitchFamily="18" charset="0"/>
                <a:cs typeface="Times New Roman" panose="02020603050405020304" pitchFamily="18" charset="0"/>
              </a:rPr>
              <a:t>Diagnosis:</a:t>
            </a:r>
          </a:p>
          <a:p>
            <a:pPr marL="0" indent="0">
              <a:buNone/>
            </a:pPr>
            <a:r>
              <a:rPr lang="sr-Latn-RS" sz="2000" dirty="0" smtClean="0">
                <a:latin typeface="Times New Roman" panose="02020603050405020304" pitchFamily="18" charset="0"/>
                <a:cs typeface="Times New Roman" panose="02020603050405020304" pitchFamily="18" charset="0"/>
              </a:rPr>
              <a:t>1. CT- contrast enchaced CT detected particcally all vestibular shwanoma larger than 2.0 cm</a:t>
            </a:r>
          </a:p>
          <a:p>
            <a:pPr marL="0" indent="0">
              <a:buNone/>
            </a:pPr>
            <a:r>
              <a:rPr lang="sr-Latn-RS" sz="2000" dirty="0" smtClean="0">
                <a:latin typeface="Times New Roman" panose="02020603050405020304" pitchFamily="18" charset="0"/>
                <a:cs typeface="Times New Roman" panose="02020603050405020304" pitchFamily="18" charset="0"/>
              </a:rPr>
              <a:t>2. MRI with gadolinium –detected vest5ibular shwanoma smaller than 1.5 cm</a:t>
            </a:r>
          </a:p>
          <a:p>
            <a:pPr marL="0" indent="0">
              <a:buNone/>
            </a:pPr>
            <a:r>
              <a:rPr lang="sr-Latn-RS" sz="2000" dirty="0" smtClean="0">
                <a:latin typeface="Times New Roman" panose="02020603050405020304" pitchFamily="18" charset="0"/>
                <a:cs typeface="Times New Roman" panose="02020603050405020304" pitchFamily="18" charset="0"/>
              </a:rPr>
              <a:t>3. Audiologic and vestibular evaluation</a:t>
            </a:r>
          </a:p>
          <a:p>
            <a:pPr>
              <a:buFont typeface="Wingdings" panose="05000000000000000000" pitchFamily="2" charset="2"/>
              <a:buChar char="Ø"/>
            </a:pPr>
            <a:r>
              <a:rPr lang="sr-Latn-RS" sz="2000" b="1" dirty="0" smtClean="0">
                <a:latin typeface="Times New Roman" panose="02020603050405020304" pitchFamily="18" charset="0"/>
                <a:cs typeface="Times New Roman" panose="02020603050405020304" pitchFamily="18" charset="0"/>
              </a:rPr>
              <a:t>Treatment:</a:t>
            </a:r>
          </a:p>
          <a:p>
            <a:pPr>
              <a:buAutoNum type="arabicPeriod"/>
            </a:pPr>
            <a:r>
              <a:rPr lang="sr-Latn-RS" sz="2000" dirty="0" smtClean="0">
                <a:latin typeface="Times New Roman" panose="02020603050405020304" pitchFamily="18" charset="0"/>
                <a:cs typeface="Times New Roman" panose="02020603050405020304" pitchFamily="18" charset="0"/>
              </a:rPr>
              <a:t>Microsurgical suboccipital transmental approach</a:t>
            </a:r>
          </a:p>
          <a:p>
            <a:pPr>
              <a:buAutoNum type="arabicPeriod"/>
            </a:pPr>
            <a:r>
              <a:rPr lang="sr-Latn-RS" sz="2000" dirty="0" smtClean="0">
                <a:latin typeface="Times New Roman" panose="02020603050405020304" pitchFamily="18" charset="0"/>
                <a:cs typeface="Times New Roman" panose="02020603050405020304" pitchFamily="18" charset="0"/>
              </a:rPr>
              <a:t>Translabyrinthine approach</a:t>
            </a:r>
          </a:p>
          <a:p>
            <a:pPr>
              <a:buAutoNum type="arabicPeriod"/>
            </a:pPr>
            <a:r>
              <a:rPr lang="sr-Latn-RS" sz="2000" dirty="0" smtClean="0">
                <a:latin typeface="Times New Roman" panose="02020603050405020304" pitchFamily="18" charset="0"/>
                <a:cs typeface="Times New Roman" panose="02020603050405020304" pitchFamily="18" charset="0"/>
              </a:rPr>
              <a:t>Focused radiation</a:t>
            </a:r>
          </a:p>
          <a:p>
            <a:pPr>
              <a:buAutoNum type="arabicPeriod"/>
            </a:pPr>
            <a:r>
              <a:rPr lang="sr-Latn-RS" sz="2000" dirty="0" smtClean="0">
                <a:latin typeface="Times New Roman" panose="02020603050405020304" pitchFamily="18" charset="0"/>
                <a:cs typeface="Times New Roman" panose="02020603050405020304" pitchFamily="18" charset="0"/>
              </a:rPr>
              <a:t>Gamma Knife</a:t>
            </a:r>
          </a:p>
          <a:p>
            <a:pPr>
              <a:buAutoNum type="arabicPeriod"/>
            </a:pPr>
            <a:r>
              <a:rPr lang="sr-Latn-RS" sz="2000" dirty="0" smtClean="0">
                <a:latin typeface="Times New Roman" panose="02020603050405020304" pitchFamily="18" charset="0"/>
                <a:cs typeface="Times New Roman" panose="02020603050405020304" pitchFamily="18" charset="0"/>
              </a:rPr>
              <a:t>bevacizumab</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86434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latin typeface="Times New Roman" panose="02020603050405020304" pitchFamily="18" charset="0"/>
                <a:cs typeface="Times New Roman" panose="02020603050405020304" pitchFamily="18" charset="0"/>
              </a:rPr>
              <a:t>Vestibular schwannoma (acustic neuroma)</a:t>
            </a:r>
            <a:endParaRPr lang="sr-Latn-RS" dirty="0"/>
          </a:p>
        </p:txBody>
      </p:sp>
      <p:pic>
        <p:nvPicPr>
          <p:cNvPr id="5" name="Picture 2" descr="Pin on PEAT/NEURINOMA ACUSTICO"/>
          <p:cNvPicPr>
            <a:picLocks noGrp="1" noChangeAspect="1" noChangeArrowheads="1"/>
          </p:cNvPicPr>
          <p:nvPr>
            <p:ph sz="half" idx="1"/>
          </p:nvPr>
        </p:nvPicPr>
        <p:blipFill>
          <a:blip r:embed="rId2">
            <a:extLst>
              <a:ext uri="{28A0092B-C50C-407E-A947-70E740481C1C}">
                <a14:useLocalDpi xmlns:a14="http://schemas.microsoft.com/office/drawing/2010/main" xmlns="" val="0"/>
              </a:ext>
            </a:extLst>
          </a:blip>
          <a:srcRect/>
          <a:stretch>
            <a:fillRect/>
          </a:stretch>
        </p:blipFill>
        <p:spPr bwMode="auto">
          <a:xfrm>
            <a:off x="677863" y="2160588"/>
            <a:ext cx="4183062" cy="388143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8" descr="MRI of vestibular schwannoma. | Download Scientific Diagram"/>
          <p:cNvPicPr>
            <a:picLocks noGrp="1" noChangeAspect="1" noChangeArrowheads="1"/>
          </p:cNvPicPr>
          <p:nvPr>
            <p:ph sz="half" idx="2"/>
          </p:nvPr>
        </p:nvPicPr>
        <p:blipFill>
          <a:blip r:embed="rId3">
            <a:extLst>
              <a:ext uri="{28A0092B-C50C-407E-A947-70E740481C1C}">
                <a14:useLocalDpi xmlns:a14="http://schemas.microsoft.com/office/drawing/2010/main" xmlns="" val="0"/>
              </a:ext>
            </a:extLst>
          </a:blip>
          <a:srcRect/>
          <a:stretch>
            <a:fillRect/>
          </a:stretch>
        </p:blipFill>
        <p:spPr bwMode="auto">
          <a:xfrm>
            <a:off x="5299006" y="2160588"/>
            <a:ext cx="4079456" cy="38814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2113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latin typeface="Times New Roman" panose="02020603050405020304" pitchFamily="18" charset="0"/>
                <a:cs typeface="Times New Roman" panose="02020603050405020304" pitchFamily="18" charset="0"/>
              </a:rPr>
              <a:t>Classsification </a:t>
            </a:r>
            <a:r>
              <a:rPr lang="sr-Latn-RS" dirty="0" smtClean="0">
                <a:latin typeface="Times New Roman" panose="02020603050405020304" pitchFamily="18" charset="0"/>
                <a:cs typeface="Times New Roman" panose="02020603050405020304" pitchFamily="18" charset="0"/>
              </a:rPr>
              <a:t>of brain </a:t>
            </a:r>
            <a:r>
              <a:rPr lang="sr-Latn-RS" dirty="0">
                <a:latin typeface="Times New Roman" panose="02020603050405020304" pitchFamily="18" charset="0"/>
                <a:cs typeface="Times New Roman" panose="02020603050405020304" pitchFamily="18" charset="0"/>
              </a:rPr>
              <a:t>tumors</a:t>
            </a:r>
            <a:endParaRPr lang="sr-Latn-RS" dirty="0"/>
          </a:p>
        </p:txBody>
      </p:sp>
      <p:sp>
        <p:nvSpPr>
          <p:cNvPr id="3" name="Content Placeholder 2"/>
          <p:cNvSpPr>
            <a:spLocks noGrp="1"/>
          </p:cNvSpPr>
          <p:nvPr>
            <p:ph idx="1"/>
          </p:nvPr>
        </p:nvSpPr>
        <p:spPr/>
        <p:txBody>
          <a:bodyPr>
            <a:normAutofit lnSpcReduction="10000"/>
          </a:bodyPr>
          <a:lstStyle/>
          <a:p>
            <a:r>
              <a:rPr lang="sr-Latn-RS" sz="2400" dirty="0" smtClean="0">
                <a:latin typeface="Times New Roman" panose="02020603050405020304" pitchFamily="18" charset="0"/>
                <a:cs typeface="Times New Roman" panose="02020603050405020304" pitchFamily="18" charset="0"/>
              </a:rPr>
              <a:t>Primary tumors (gliomas, lymphomas, pineal tumors)</a:t>
            </a:r>
          </a:p>
          <a:p>
            <a:r>
              <a:rPr lang="sr-Latn-RS" sz="2400" dirty="0" smtClean="0">
                <a:latin typeface="Times New Roman" panose="02020603050405020304" pitchFamily="18" charset="0"/>
                <a:cs typeface="Times New Roman" panose="02020603050405020304" pitchFamily="18" charset="0"/>
              </a:rPr>
              <a:t>Meningeal neoplasms (meningeoma, hemangioperycitoma)</a:t>
            </a:r>
          </a:p>
          <a:p>
            <a:r>
              <a:rPr lang="sr-Latn-RS" sz="2400" dirty="0" smtClean="0">
                <a:latin typeface="Times New Roman" panose="02020603050405020304" pitchFamily="18" charset="0"/>
                <a:cs typeface="Times New Roman" panose="02020603050405020304" pitchFamily="18" charset="0"/>
              </a:rPr>
              <a:t>Tumors of the skull and cranial nerves </a:t>
            </a:r>
          </a:p>
          <a:p>
            <a:r>
              <a:rPr lang="sr-Latn-RS" sz="2400" dirty="0" smtClean="0">
                <a:latin typeface="Times New Roman" panose="02020603050405020304" pitchFamily="18" charset="0"/>
                <a:cs typeface="Times New Roman" panose="02020603050405020304" pitchFamily="18" charset="0"/>
              </a:rPr>
              <a:t>Pituitary tumors</a:t>
            </a:r>
          </a:p>
          <a:p>
            <a:r>
              <a:rPr lang="sr-Latn-RS" sz="2400" dirty="0" smtClean="0">
                <a:latin typeface="Times New Roman" panose="02020603050405020304" pitchFamily="18" charset="0"/>
                <a:cs typeface="Times New Roman" panose="02020603050405020304" pitchFamily="18" charset="0"/>
              </a:rPr>
              <a:t>Spinal tumors</a:t>
            </a:r>
          </a:p>
          <a:p>
            <a:r>
              <a:rPr lang="sr-Latn-RS" sz="2400" dirty="0" smtClean="0">
                <a:latin typeface="Times New Roman" panose="02020603050405020304" pitchFamily="18" charset="0"/>
                <a:cs typeface="Times New Roman" panose="02020603050405020304" pitchFamily="18" charset="0"/>
              </a:rPr>
              <a:t>Metastatic tumors</a:t>
            </a:r>
          </a:p>
          <a:p>
            <a:r>
              <a:rPr lang="sr-Latn-RS" sz="2400" dirty="0" smtClean="0">
                <a:latin typeface="Times New Roman" panose="02020603050405020304" pitchFamily="18" charset="0"/>
                <a:cs typeface="Times New Roman" panose="02020603050405020304" pitchFamily="18" charset="0"/>
              </a:rPr>
              <a:t>Vascular tumors and malformations</a:t>
            </a:r>
          </a:p>
          <a:p>
            <a:r>
              <a:rPr lang="sr-Latn-RS" sz="2400" dirty="0" smtClean="0">
                <a:latin typeface="Times New Roman" panose="02020603050405020304" pitchFamily="18" charset="0"/>
                <a:cs typeface="Times New Roman" panose="02020603050405020304" pitchFamily="18" charset="0"/>
              </a:rPr>
              <a:t>Congenital CNS tumors</a:t>
            </a:r>
          </a:p>
          <a:p>
            <a:endParaRPr lang="sr-Latn-RS" dirty="0"/>
          </a:p>
        </p:txBody>
      </p:sp>
    </p:spTree>
    <p:extLst>
      <p:ext uri="{BB962C8B-B14F-4D97-AF65-F5344CB8AC3E}">
        <p14:creationId xmlns:p14="http://schemas.microsoft.com/office/powerpoint/2010/main" xmlns="" val="24490884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68215"/>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Pituitary tumors</a:t>
            </a:r>
            <a:endParaRPr lang="sr-Latn-RS" sz="3200"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957166218"/>
              </p:ext>
            </p:extLst>
          </p:nvPr>
        </p:nvGraphicFramePr>
        <p:xfrm>
          <a:off x="677863" y="2160588"/>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910447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03385"/>
          </a:xfrm>
        </p:spPr>
        <p:txBody>
          <a:bodyPr>
            <a:normAutofit/>
          </a:bodyPr>
          <a:lstStyle/>
          <a:p>
            <a:r>
              <a:rPr lang="sr-Latn-RS" sz="3200" dirty="0" smtClean="0">
                <a:latin typeface="Times New Roman" panose="02020603050405020304" pitchFamily="18" charset="0"/>
                <a:cs typeface="Times New Roman" panose="02020603050405020304" pitchFamily="18" charset="0"/>
              </a:rPr>
              <a:t>Hormonal tests for detection of pituitary adenomas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12277"/>
            <a:ext cx="8596668" cy="4529085"/>
          </a:xfrm>
        </p:spPr>
        <p:txBody>
          <a:bodyPr>
            <a:normAutofit/>
          </a:bodyPr>
          <a:lstStyle/>
          <a:p>
            <a:r>
              <a:rPr lang="sr-Latn-RS" sz="2400" dirty="0" smtClean="0">
                <a:latin typeface="Times New Roman" panose="02020603050405020304" pitchFamily="18" charset="0"/>
                <a:cs typeface="Times New Roman" panose="02020603050405020304" pitchFamily="18" charset="0"/>
              </a:rPr>
              <a:t>Prolactin</a:t>
            </a:r>
          </a:p>
          <a:p>
            <a:r>
              <a:rPr lang="sr-Latn-RS" sz="2400" dirty="0" smtClean="0">
                <a:latin typeface="Times New Roman" panose="02020603050405020304" pitchFamily="18" charset="0"/>
                <a:cs typeface="Times New Roman" panose="02020603050405020304" pitchFamily="18" charset="0"/>
              </a:rPr>
              <a:t>Somatotropin</a:t>
            </a:r>
          </a:p>
          <a:p>
            <a:r>
              <a:rPr lang="sr-Latn-RS" sz="2400" dirty="0" smtClean="0">
                <a:latin typeface="Times New Roman" panose="02020603050405020304" pitchFamily="18" charset="0"/>
                <a:cs typeface="Times New Roman" panose="02020603050405020304" pitchFamily="18" charset="0"/>
              </a:rPr>
              <a:t>Adencocorticotropin</a:t>
            </a:r>
          </a:p>
          <a:p>
            <a:r>
              <a:rPr lang="sr-Latn-RS" sz="2400" dirty="0" smtClean="0">
                <a:latin typeface="Times New Roman" panose="02020603050405020304" pitchFamily="18" charset="0"/>
                <a:cs typeface="Times New Roman" panose="02020603050405020304" pitchFamily="18" charset="0"/>
              </a:rPr>
              <a:t>Gonadotropin</a:t>
            </a:r>
          </a:p>
          <a:p>
            <a:r>
              <a:rPr lang="sr-Latn-RS" sz="2400" dirty="0" smtClean="0">
                <a:latin typeface="Times New Roman" panose="02020603050405020304" pitchFamily="18" charset="0"/>
                <a:cs typeface="Times New Roman" panose="02020603050405020304" pitchFamily="18" charset="0"/>
              </a:rPr>
              <a:t>Thyrotropin</a:t>
            </a:r>
          </a:p>
          <a:p>
            <a:r>
              <a:rPr lang="sr-Latn-RS" sz="2400" dirty="0" smtClean="0">
                <a:latin typeface="Times New Roman" panose="02020603050405020304" pitchFamily="18" charset="0"/>
                <a:cs typeface="Times New Roman" panose="02020603050405020304" pitchFamily="18" charset="0"/>
              </a:rPr>
              <a:t>vasopresin</a:t>
            </a:r>
            <a:endParaRPr lang="sr-Latn-R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29320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2338"/>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Pituitary adenoma-clinical picture</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41939"/>
            <a:ext cx="8596668" cy="4599424"/>
          </a:xfrm>
        </p:spPr>
        <p:txBody>
          <a:bodyPr>
            <a:normAutofit/>
          </a:bodyPr>
          <a:lstStyle/>
          <a:p>
            <a:pPr>
              <a:buAutoNum type="arabicPeriod"/>
            </a:pPr>
            <a:r>
              <a:rPr lang="sr-Latn-RS" sz="2000" dirty="0" smtClean="0">
                <a:latin typeface="Times New Roman" panose="02020603050405020304" pitchFamily="18" charset="0"/>
                <a:cs typeface="Times New Roman" panose="02020603050405020304" pitchFamily="18" charset="0"/>
              </a:rPr>
              <a:t>Headache</a:t>
            </a:r>
          </a:p>
          <a:p>
            <a:pPr>
              <a:buAutoNum type="arabicPeriod"/>
            </a:pPr>
            <a:r>
              <a:rPr lang="sr-Latn-RS" sz="2000" dirty="0" smtClean="0">
                <a:latin typeface="Times New Roman" panose="02020603050405020304" pitchFamily="18" charset="0"/>
                <a:cs typeface="Times New Roman" panose="02020603050405020304" pitchFamily="18" charset="0"/>
              </a:rPr>
              <a:t>Complete or partial bitemporal hemianopia</a:t>
            </a:r>
          </a:p>
          <a:p>
            <a:pPr>
              <a:buAutoNum type="arabicPeriod"/>
            </a:pPr>
            <a:r>
              <a:rPr lang="sr-Latn-RS" sz="2000" dirty="0" smtClean="0">
                <a:latin typeface="Times New Roman" panose="02020603050405020304" pitchFamily="18" charset="0"/>
                <a:cs typeface="Times New Roman" panose="02020603050405020304" pitchFamily="18" charset="0"/>
              </a:rPr>
              <a:t>Blind in one eye</a:t>
            </a:r>
          </a:p>
          <a:p>
            <a:pPr>
              <a:buAutoNum type="arabicPeriod"/>
            </a:pPr>
            <a:r>
              <a:rPr lang="sr-Latn-RS" sz="2000" dirty="0" smtClean="0">
                <a:latin typeface="Times New Roman" panose="02020603050405020304" pitchFamily="18" charset="0"/>
                <a:cs typeface="Times New Roman" panose="02020603050405020304" pitchFamily="18" charset="0"/>
              </a:rPr>
              <a:t>Extends into cavernous sinud causing ocular motor palsies</a:t>
            </a:r>
          </a:p>
          <a:p>
            <a:pPr>
              <a:buAutoNum type="arabicPeriod"/>
            </a:pPr>
            <a:r>
              <a:rPr lang="sr-Latn-RS" sz="2000" dirty="0" smtClean="0">
                <a:latin typeface="Times New Roman" panose="02020603050405020304" pitchFamily="18" charset="0"/>
                <a:cs typeface="Times New Roman" panose="02020603050405020304" pitchFamily="18" charset="0"/>
              </a:rPr>
              <a:t>Extend into temporal lobe causing seizure</a:t>
            </a:r>
          </a:p>
          <a:p>
            <a:pPr>
              <a:buAutoNum type="arabicPeriod"/>
            </a:pPr>
            <a:r>
              <a:rPr lang="sr-Latn-RS" sz="2000" dirty="0" smtClean="0">
                <a:latin typeface="Times New Roman" panose="02020603050405020304" pitchFamily="18" charset="0"/>
                <a:cs typeface="Times New Roman" panose="02020603050405020304" pitchFamily="18" charset="0"/>
              </a:rPr>
              <a:t>Erosion of the sella causind-diabetes insipidus, hypothermia, and somnolence</a:t>
            </a:r>
          </a:p>
          <a:p>
            <a:pPr>
              <a:buAutoNum type="arabicPeriod"/>
            </a:pPr>
            <a:r>
              <a:rPr lang="sr-Latn-RS" sz="2000" i="1" dirty="0" smtClean="0">
                <a:solidFill>
                  <a:srgbClr val="FF0000"/>
                </a:solidFill>
                <a:latin typeface="Times New Roman" panose="02020603050405020304" pitchFamily="18" charset="0"/>
                <a:cs typeface="Times New Roman" panose="02020603050405020304" pitchFamily="18" charset="0"/>
              </a:rPr>
              <a:t>Amennorrhea galactorrhea syndrome</a:t>
            </a:r>
          </a:p>
          <a:p>
            <a:pPr>
              <a:buAutoNum type="arabicPeriod"/>
            </a:pPr>
            <a:r>
              <a:rPr lang="sr-Latn-RS" sz="2000" dirty="0" smtClean="0">
                <a:latin typeface="Times New Roman" panose="02020603050405020304" pitchFamily="18" charset="0"/>
                <a:cs typeface="Times New Roman" panose="02020603050405020304" pitchFamily="18" charset="0"/>
              </a:rPr>
              <a:t>Acromegaly</a:t>
            </a:r>
          </a:p>
          <a:p>
            <a:pPr>
              <a:buAutoNum type="arabicPeriod"/>
            </a:pPr>
            <a:r>
              <a:rPr lang="sr-Latn-RS" sz="2000" i="1" dirty="0" smtClean="0">
                <a:solidFill>
                  <a:srgbClr val="FF0000"/>
                </a:solidFill>
                <a:latin typeface="Times New Roman" panose="02020603050405020304" pitchFamily="18" charset="0"/>
                <a:cs typeface="Times New Roman" panose="02020603050405020304" pitchFamily="18" charset="0"/>
              </a:rPr>
              <a:t>Cushing syndrome </a:t>
            </a:r>
            <a:r>
              <a:rPr lang="sr-Latn-RS" sz="2000" dirty="0" smtClean="0">
                <a:latin typeface="Times New Roman" panose="02020603050405020304" pitchFamily="18" charset="0"/>
                <a:cs typeface="Times New Roman" panose="02020603050405020304" pitchFamily="18" charset="0"/>
              </a:rPr>
              <a:t>(truncal obesity, hypertension, proximal muscle weakness, amenorrhea, hirsutism, osteoporosis)</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637070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97169"/>
          </a:xfrm>
        </p:spPr>
        <p:txBody>
          <a:bodyPr/>
          <a:lstStyle/>
          <a:p>
            <a:pPr algn="ctr"/>
            <a:r>
              <a:rPr lang="sr-Latn-RS" dirty="0">
                <a:latin typeface="Times New Roman" panose="02020603050405020304" pitchFamily="18" charset="0"/>
                <a:cs typeface="Times New Roman" panose="02020603050405020304" pitchFamily="18" charset="0"/>
              </a:rPr>
              <a:t>Diagnosis of pituitary adenoma</a:t>
            </a:r>
            <a:endParaRPr lang="sr-Latn-RS" dirty="0"/>
          </a:p>
        </p:txBody>
      </p:sp>
      <p:sp>
        <p:nvSpPr>
          <p:cNvPr id="3" name="Content Placeholder 2"/>
          <p:cNvSpPr>
            <a:spLocks noGrp="1"/>
          </p:cNvSpPr>
          <p:nvPr>
            <p:ph sz="half" idx="1"/>
          </p:nvPr>
        </p:nvSpPr>
        <p:spPr/>
        <p:txBody>
          <a:bodyPr/>
          <a:lstStyle/>
          <a:p>
            <a:r>
              <a:rPr lang="sr-Latn-RS" sz="2000" dirty="0">
                <a:latin typeface="Times New Roman" panose="02020603050405020304" pitchFamily="18" charset="0"/>
                <a:cs typeface="Times New Roman" panose="02020603050405020304" pitchFamily="18" charset="0"/>
              </a:rPr>
              <a:t>Laboratory data-confirmation of an endocrine </a:t>
            </a:r>
            <a:r>
              <a:rPr lang="sr-Latn-RS" sz="2000" dirty="0" smtClean="0">
                <a:latin typeface="Times New Roman" panose="02020603050405020304" pitchFamily="18" charset="0"/>
                <a:cs typeface="Times New Roman" panose="02020603050405020304" pitchFamily="18" charset="0"/>
              </a:rPr>
              <a:t>disorders</a:t>
            </a:r>
          </a:p>
          <a:p>
            <a:endParaRPr lang="sr-Latn-RS" sz="2000" dirty="0">
              <a:latin typeface="Times New Roman" panose="02020603050405020304" pitchFamily="18" charset="0"/>
              <a:cs typeface="Times New Roman" panose="02020603050405020304" pitchFamily="18" charset="0"/>
            </a:endParaRPr>
          </a:p>
          <a:p>
            <a:pPr marL="0" indent="0">
              <a:buNone/>
            </a:pPr>
            <a:endParaRPr lang="sr-Latn-RS" sz="2000" dirty="0">
              <a:latin typeface="Times New Roman" panose="02020603050405020304" pitchFamily="18" charset="0"/>
              <a:cs typeface="Times New Roman" panose="02020603050405020304" pitchFamily="18" charset="0"/>
            </a:endParaRPr>
          </a:p>
          <a:p>
            <a:r>
              <a:rPr lang="sr-Latn-RS" sz="2000" dirty="0">
                <a:latin typeface="Times New Roman" panose="02020603050405020304" pitchFamily="18" charset="0"/>
                <a:cs typeface="Times New Roman" panose="02020603050405020304" pitchFamily="18" charset="0"/>
              </a:rPr>
              <a:t>MRI with gadolinium-pituitary adenoma small as 3 mm</a:t>
            </a:r>
          </a:p>
          <a:p>
            <a:endParaRPr lang="sr-Latn-RS" dirty="0"/>
          </a:p>
        </p:txBody>
      </p:sp>
      <p:pic>
        <p:nvPicPr>
          <p:cNvPr id="5" name="Picture 2" descr="Pituitary Adenoma"/>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5089524" y="2160589"/>
            <a:ext cx="4769583" cy="3880772"/>
          </a:xfrm>
          <a:prstGeom prst="rect">
            <a:avLst/>
          </a:prstGeom>
          <a:noFill/>
          <a:extLst>
            <a:ext uri="{909E8E84-426E-40DD-AFC4-6F175D3DCCD1}">
              <a14:hiddenFill xmlns:a14="http://schemas.microsoft.com/office/drawing/2010/main" xmlns="">
                <a:solidFill>
                  <a:srgbClr val="FFFFFF"/>
                </a:solidFill>
              </a14:hiddenFill>
            </a:ext>
          </a:extLst>
        </p:spPr>
      </p:pic>
      <p:cxnSp>
        <p:nvCxnSpPr>
          <p:cNvPr id="7" name="Straight Arrow Connector 6"/>
          <p:cNvCxnSpPr/>
          <p:nvPr/>
        </p:nvCxnSpPr>
        <p:spPr>
          <a:xfrm>
            <a:off x="5439507" y="286629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772400" y="342900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75028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Treatment of pituitary adenoma</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sr-Latn-RS" sz="2400" dirty="0" smtClean="0">
                <a:latin typeface="Times New Roman" panose="02020603050405020304" pitchFamily="18" charset="0"/>
                <a:cs typeface="Times New Roman" panose="02020603050405020304" pitchFamily="18" charset="0"/>
              </a:rPr>
              <a:t>Bromocriptine-0.5-1.5 mg daily (only for therapy prolactinoma)</a:t>
            </a:r>
          </a:p>
          <a:p>
            <a:r>
              <a:rPr lang="sr-Latn-RS" sz="2400" dirty="0" smtClean="0">
                <a:latin typeface="Times New Roman" panose="02020603050405020304" pitchFamily="18" charset="0"/>
                <a:cs typeface="Times New Roman" panose="02020603050405020304" pitchFamily="18" charset="0"/>
              </a:rPr>
              <a:t>Octreotide- 200 mg daily (for acromegaly)</a:t>
            </a:r>
          </a:p>
          <a:p>
            <a:r>
              <a:rPr lang="sr-Latn-RS" sz="2400" dirty="0" smtClean="0">
                <a:latin typeface="Times New Roman" panose="02020603050405020304" pitchFamily="18" charset="0"/>
                <a:cs typeface="Times New Roman" panose="02020603050405020304" pitchFamily="18" charset="0"/>
              </a:rPr>
              <a:t>Transphenoidal microsurgical approach</a:t>
            </a:r>
          </a:p>
          <a:p>
            <a:r>
              <a:rPr lang="sr-Latn-RS" sz="2400" dirty="0" smtClean="0">
                <a:latin typeface="Times New Roman" panose="02020603050405020304" pitchFamily="18" charset="0"/>
                <a:cs typeface="Times New Roman" panose="02020603050405020304" pitchFamily="18" charset="0"/>
              </a:rPr>
              <a:t>Stereotactic radiosurgery</a:t>
            </a:r>
          </a:p>
          <a:p>
            <a:r>
              <a:rPr lang="sr-Latn-RS" sz="2400" dirty="0" smtClean="0">
                <a:latin typeface="Times New Roman" panose="02020603050405020304" pitchFamily="18" charset="0"/>
                <a:cs typeface="Times New Roman" panose="02020603050405020304" pitchFamily="18" charset="0"/>
              </a:rPr>
              <a:t>Gamma knife, Cyberknife</a:t>
            </a:r>
            <a:endParaRPr lang="sr-Latn-R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05297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79938"/>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Spinal cord tumors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buAutoNum type="alphaUcPeriod"/>
            </a:pPr>
            <a:r>
              <a:rPr lang="sr-Latn-RS" sz="2400" b="1" dirty="0" smtClean="0">
                <a:solidFill>
                  <a:srgbClr val="FF0000"/>
                </a:solidFill>
                <a:latin typeface="Times New Roman" panose="02020603050405020304" pitchFamily="18" charset="0"/>
                <a:cs typeface="Times New Roman" panose="02020603050405020304" pitchFamily="18" charset="0"/>
              </a:rPr>
              <a:t>Intramedullary spinal tumors </a:t>
            </a:r>
            <a:r>
              <a:rPr lang="sr-Latn-RS" sz="2400" dirty="0" smtClean="0">
                <a:latin typeface="Times New Roman" panose="02020603050405020304" pitchFamily="18" charset="0"/>
                <a:cs typeface="Times New Roman" panose="02020603050405020304" pitchFamily="18" charset="0"/>
              </a:rPr>
              <a:t>– 10%</a:t>
            </a:r>
          </a:p>
          <a:p>
            <a:pPr marL="0" indent="0">
              <a:buNone/>
            </a:pPr>
            <a:r>
              <a:rPr lang="sr-Latn-RS" sz="2400" dirty="0" smtClean="0">
                <a:latin typeface="Times New Roman" panose="02020603050405020304" pitchFamily="18" charset="0"/>
                <a:cs typeface="Times New Roman" panose="02020603050405020304" pitchFamily="18" charset="0"/>
              </a:rPr>
              <a:t>-astrocytomas</a:t>
            </a:r>
          </a:p>
          <a:p>
            <a:pPr marL="0" indent="0">
              <a:buNone/>
            </a:pPr>
            <a:r>
              <a:rPr lang="sr-Latn-RS" sz="2400" dirty="0" smtClean="0">
                <a:latin typeface="Times New Roman" panose="02020603050405020304" pitchFamily="18" charset="0"/>
                <a:cs typeface="Times New Roman" panose="02020603050405020304" pitchFamily="18" charset="0"/>
              </a:rPr>
              <a:t>-ependimoma</a:t>
            </a:r>
          </a:p>
          <a:p>
            <a:pPr marL="0" indent="0">
              <a:buNone/>
            </a:pPr>
            <a:endParaRPr lang="sr-Latn-RS" sz="2400" dirty="0" smtClean="0">
              <a:latin typeface="Times New Roman" panose="02020603050405020304" pitchFamily="18" charset="0"/>
              <a:cs typeface="Times New Roman" panose="02020603050405020304" pitchFamily="18" charset="0"/>
            </a:endParaRPr>
          </a:p>
          <a:p>
            <a:pPr marL="0" indent="0">
              <a:buNone/>
            </a:pPr>
            <a:r>
              <a:rPr lang="sr-Latn-RS" sz="2400" b="1" dirty="0" smtClean="0">
                <a:solidFill>
                  <a:srgbClr val="FF0000"/>
                </a:solidFill>
                <a:latin typeface="Times New Roman" panose="02020603050405020304" pitchFamily="18" charset="0"/>
                <a:cs typeface="Times New Roman" panose="02020603050405020304" pitchFamily="18" charset="0"/>
              </a:rPr>
              <a:t>B. Extramedullary spinal tumors </a:t>
            </a:r>
            <a:r>
              <a:rPr lang="sr-Latn-RS" sz="2400" dirty="0" smtClean="0">
                <a:latin typeface="Times New Roman" panose="02020603050405020304" pitchFamily="18" charset="0"/>
                <a:cs typeface="Times New Roman" panose="02020603050405020304" pitchFamily="18" charset="0"/>
              </a:rPr>
              <a:t>- 90%</a:t>
            </a:r>
          </a:p>
          <a:p>
            <a:pPr marL="0" indent="0">
              <a:buNone/>
            </a:pPr>
            <a:r>
              <a:rPr lang="sr-Latn-RS" sz="2400" dirty="0" smtClean="0">
                <a:latin typeface="Times New Roman" panose="02020603050405020304" pitchFamily="18" charset="0"/>
                <a:cs typeface="Times New Roman" panose="02020603050405020304" pitchFamily="18" charset="0"/>
              </a:rPr>
              <a:t>-extradural (secundary, metastaic tumors)</a:t>
            </a:r>
          </a:p>
          <a:p>
            <a:pPr marL="0" indent="0">
              <a:buNone/>
            </a:pPr>
            <a:r>
              <a:rPr lang="sr-Latn-RS" sz="2400" dirty="0" smtClean="0">
                <a:latin typeface="Times New Roman" panose="02020603050405020304" pitchFamily="18" charset="0"/>
                <a:cs typeface="Times New Roman" panose="02020603050405020304" pitchFamily="18" charset="0"/>
              </a:rPr>
              <a:t>-intradural (neurofinromatosis, schwannomas, meningiomas)</a:t>
            </a:r>
            <a:endParaRPr lang="sr-Latn-R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730839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latin typeface="Times New Roman" panose="02020603050405020304" pitchFamily="18" charset="0"/>
                <a:cs typeface="Times New Roman" panose="02020603050405020304" pitchFamily="18" charset="0"/>
              </a:rPr>
              <a:t>Spinal cord tumors</a:t>
            </a:r>
            <a:endParaRPr lang="sr-Latn-RS" dirty="0"/>
          </a:p>
        </p:txBody>
      </p:sp>
      <p:sp>
        <p:nvSpPr>
          <p:cNvPr id="3" name="Text Placeholder 2"/>
          <p:cNvSpPr>
            <a:spLocks noGrp="1"/>
          </p:cNvSpPr>
          <p:nvPr>
            <p:ph type="body" idx="1"/>
          </p:nvPr>
        </p:nvSpPr>
        <p:spPr>
          <a:xfrm>
            <a:off x="675745" y="1793631"/>
            <a:ext cx="4185623" cy="597877"/>
          </a:xfrm>
        </p:spPr>
        <p:txBody>
          <a:bodyPr/>
          <a:lstStyle/>
          <a:p>
            <a:r>
              <a:rPr lang="sr-Latn-RS" b="1" dirty="0">
                <a:solidFill>
                  <a:srgbClr val="FF0000"/>
                </a:solidFill>
                <a:latin typeface="Times New Roman" panose="02020603050405020304" pitchFamily="18" charset="0"/>
                <a:cs typeface="Times New Roman" panose="02020603050405020304" pitchFamily="18" charset="0"/>
              </a:rPr>
              <a:t>Intramedullary spinal tumors</a:t>
            </a:r>
            <a:endParaRPr lang="sr-Latn-RS" dirty="0"/>
          </a:p>
        </p:txBody>
      </p:sp>
      <p:sp>
        <p:nvSpPr>
          <p:cNvPr id="5" name="Text Placeholder 4"/>
          <p:cNvSpPr>
            <a:spLocks noGrp="1"/>
          </p:cNvSpPr>
          <p:nvPr>
            <p:ph type="body" sz="quarter" idx="3"/>
          </p:nvPr>
        </p:nvSpPr>
        <p:spPr>
          <a:xfrm>
            <a:off x="5088383" y="1930401"/>
            <a:ext cx="4185618" cy="461108"/>
          </a:xfrm>
        </p:spPr>
        <p:txBody>
          <a:bodyPr/>
          <a:lstStyle/>
          <a:p>
            <a:r>
              <a:rPr lang="sr-Latn-RS" b="1" dirty="0">
                <a:solidFill>
                  <a:srgbClr val="FF0000"/>
                </a:solidFill>
                <a:latin typeface="Times New Roman" panose="02020603050405020304" pitchFamily="18" charset="0"/>
                <a:cs typeface="Times New Roman" panose="02020603050405020304" pitchFamily="18" charset="0"/>
              </a:rPr>
              <a:t>Extramedullary spinal tumors</a:t>
            </a:r>
            <a:endParaRPr lang="sr-Latn-RS" dirty="0"/>
          </a:p>
        </p:txBody>
      </p:sp>
      <p:pic>
        <p:nvPicPr>
          <p:cNvPr id="7" name="Picture 2" descr="Intramedullary Masses of the Spinal Cord: Radiologic-Pathologic Correlation  | RadioGraphics"/>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762001" y="2736850"/>
            <a:ext cx="3903784" cy="3305175"/>
          </a:xfrm>
          <a:prstGeom prst="rect">
            <a:avLst/>
          </a:prstGeom>
          <a:noFill/>
          <a:extLst>
            <a:ext uri="{909E8E84-426E-40DD-AFC4-6F175D3DCCD1}">
              <a14:hiddenFill xmlns:a14="http://schemas.microsoft.com/office/drawing/2010/main" xmlns="">
                <a:solidFill>
                  <a:srgbClr val="FFFFFF"/>
                </a:solidFill>
              </a14:hiddenFill>
            </a:ext>
          </a:extLst>
        </p:spPr>
      </p:pic>
      <p:cxnSp>
        <p:nvCxnSpPr>
          <p:cNvPr id="9" name="Straight Arrow Connector 8"/>
          <p:cNvCxnSpPr/>
          <p:nvPr/>
        </p:nvCxnSpPr>
        <p:spPr>
          <a:xfrm>
            <a:off x="2086708" y="342900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4" descr="Intradural Extramedullary Spinal Neoplasms: Radiologic-Pathologic  Correlation | RadioGraphics"/>
          <p:cNvPicPr>
            <a:picLocks noGrp="1" noChangeAspect="1" noChangeArrowheads="1"/>
          </p:cNvPicPr>
          <p:nvPr>
            <p:ph sz="quarter" idx="4"/>
          </p:nvPr>
        </p:nvPicPr>
        <p:blipFill>
          <a:blip r:embed="rId3">
            <a:extLst>
              <a:ext uri="{28A0092B-C50C-407E-A947-70E740481C1C}">
                <a14:useLocalDpi xmlns:a14="http://schemas.microsoft.com/office/drawing/2010/main" xmlns="" val="0"/>
              </a:ext>
            </a:extLst>
          </a:blip>
          <a:srcRect/>
          <a:stretch>
            <a:fillRect/>
          </a:stretch>
        </p:blipFill>
        <p:spPr bwMode="auto">
          <a:xfrm>
            <a:off x="5261677" y="2690812"/>
            <a:ext cx="3870600" cy="33051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591107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79938"/>
          </a:xfrm>
        </p:spPr>
        <p:txBody>
          <a:bodyPr/>
          <a:lstStyle/>
          <a:p>
            <a:pPr algn="ctr"/>
            <a:r>
              <a:rPr lang="sr-Latn-RS" dirty="0">
                <a:latin typeface="Times New Roman" panose="02020603050405020304" pitchFamily="18" charset="0"/>
                <a:cs typeface="Times New Roman" panose="02020603050405020304" pitchFamily="18" charset="0"/>
              </a:rPr>
              <a:t>Intracranial metastatic cancer</a:t>
            </a:r>
            <a:endParaRPr lang="sr-Latn-RS" dirty="0"/>
          </a:p>
        </p:txBody>
      </p:sp>
      <p:sp>
        <p:nvSpPr>
          <p:cNvPr id="3" name="Content Placeholder 2"/>
          <p:cNvSpPr>
            <a:spLocks noGrp="1"/>
          </p:cNvSpPr>
          <p:nvPr>
            <p:ph idx="1"/>
          </p:nvPr>
        </p:nvSpPr>
        <p:spPr>
          <a:xfrm>
            <a:off x="677334" y="1934309"/>
            <a:ext cx="8596668" cy="4107054"/>
          </a:xfrm>
        </p:spPr>
        <p:txBody>
          <a:bodyPr/>
          <a:lstStyle/>
          <a:p>
            <a:r>
              <a:rPr lang="sr-Latn-RS" sz="2400" dirty="0" smtClean="0">
                <a:latin typeface="Times New Roman" panose="02020603050405020304" pitchFamily="18" charset="0"/>
                <a:cs typeface="Times New Roman" panose="02020603050405020304" pitchFamily="18" charset="0"/>
              </a:rPr>
              <a:t>These are far more common than are primary brain tumors</a:t>
            </a:r>
          </a:p>
          <a:p>
            <a:r>
              <a:rPr lang="sr-Latn-RS" sz="2400" dirty="0" smtClean="0">
                <a:latin typeface="Times New Roman" panose="02020603050405020304" pitchFamily="18" charset="0"/>
                <a:cs typeface="Times New Roman" panose="02020603050405020304" pitchFamily="18" charset="0"/>
              </a:rPr>
              <a:t>Intracranial metastases in approximately 25 percents who die of cancer</a:t>
            </a:r>
          </a:p>
          <a:p>
            <a:r>
              <a:rPr lang="sr-Latn-RS" sz="2400" dirty="0" smtClean="0">
                <a:latin typeface="Times New Roman" panose="02020603050405020304" pitchFamily="18" charset="0"/>
                <a:cs typeface="Times New Roman" panose="02020603050405020304" pitchFamily="18" charset="0"/>
              </a:rPr>
              <a:t>Pathobilogy: detachment of tumor cells from the primary growth, their transport to distant tissues and their implantation on capillary endothelium</a:t>
            </a:r>
          </a:p>
          <a:p>
            <a:r>
              <a:rPr lang="sr-Latn-RS" sz="2400" dirty="0" smtClean="0">
                <a:latin typeface="Times New Roman" panose="02020603050405020304" pitchFamily="18" charset="0"/>
                <a:cs typeface="Times New Roman" panose="02020603050405020304" pitchFamily="18" charset="0"/>
              </a:rPr>
              <a:t>80% are in the cerebral hemispheres and 20% posterior fossa structures</a:t>
            </a:r>
          </a:p>
          <a:p>
            <a:endParaRPr lang="sr-Latn-RS" dirty="0" smtClean="0"/>
          </a:p>
        </p:txBody>
      </p:sp>
    </p:spTree>
    <p:extLst>
      <p:ext uri="{BB962C8B-B14F-4D97-AF65-F5344CB8AC3E}">
        <p14:creationId xmlns:p14="http://schemas.microsoft.com/office/powerpoint/2010/main" xmlns="" val="8557817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67508"/>
          </a:xfrm>
        </p:spPr>
        <p:txBody>
          <a:bodyPr/>
          <a:lstStyle/>
          <a:p>
            <a:pPr algn="ctr"/>
            <a:r>
              <a:rPr lang="sr-Latn-RS" dirty="0" smtClean="0"/>
              <a:t>	</a:t>
            </a:r>
            <a:r>
              <a:rPr lang="sr-Latn-RS" sz="3200" dirty="0" smtClean="0">
                <a:latin typeface="Times New Roman" panose="02020603050405020304" pitchFamily="18" charset="0"/>
                <a:cs typeface="Times New Roman" panose="02020603050405020304" pitchFamily="18" charset="0"/>
              </a:rPr>
              <a:t>Intracranial metastatic cancer</a:t>
            </a:r>
            <a:endParaRPr lang="sr-Latn-RS" sz="3200" dirty="0">
              <a:latin typeface="Times New Roman" panose="02020603050405020304" pitchFamily="18" charset="0"/>
              <a:cs typeface="Times New Roman" panose="02020603050405020304" pitchFamily="18" charset="0"/>
            </a:endParaRPr>
          </a:p>
        </p:txBody>
      </p:sp>
      <p:graphicFrame>
        <p:nvGraphicFramePr>
          <p:cNvPr id="4" name="Content Placeholder 5"/>
          <p:cNvGraphicFramePr>
            <a:graphicFrameLocks noGrp="1"/>
          </p:cNvGraphicFramePr>
          <p:nvPr>
            <p:ph idx="1"/>
            <p:extLst>
              <p:ext uri="{D42A27DB-BD31-4B8C-83A1-F6EECF244321}">
                <p14:modId xmlns:p14="http://schemas.microsoft.com/office/powerpoint/2010/main" xmlns="" val="2583576585"/>
              </p:ext>
            </p:extLst>
          </p:nvPr>
        </p:nvGraphicFramePr>
        <p:xfrm>
          <a:off x="677863" y="1676400"/>
          <a:ext cx="8596312" cy="4365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526642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Carcinomatous meningitis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735015"/>
            <a:ext cx="8596668" cy="4306347"/>
          </a:xfrm>
        </p:spPr>
        <p:txBody>
          <a:bodyPr>
            <a:normAutofit/>
          </a:bodyPr>
          <a:lstStyle/>
          <a:p>
            <a:r>
              <a:rPr lang="sr-Latn-RS" sz="2400" dirty="0" smtClean="0">
                <a:latin typeface="Times New Roman" panose="02020603050405020304" pitchFamily="18" charset="0"/>
                <a:cs typeface="Times New Roman" panose="02020603050405020304" pitchFamily="18" charset="0"/>
              </a:rPr>
              <a:t>It presents the infiltration of the meningeal sheats by malignant cells from the primary tumors of some other location</a:t>
            </a:r>
          </a:p>
          <a:p>
            <a:r>
              <a:rPr lang="sr-Latn-RS" sz="2400" dirty="0" smtClean="0">
                <a:latin typeface="Times New Roman" panose="02020603050405020304" pitchFamily="18" charset="0"/>
                <a:cs typeface="Times New Roman" panose="02020603050405020304" pitchFamily="18" charset="0"/>
              </a:rPr>
              <a:t>The most common </a:t>
            </a:r>
            <a:r>
              <a:rPr lang="sr-Latn-RS" sz="2400" b="1" dirty="0" smtClean="0">
                <a:solidFill>
                  <a:srgbClr val="FF0000"/>
                </a:solidFill>
                <a:latin typeface="Times New Roman" panose="02020603050405020304" pitchFamily="18" charset="0"/>
                <a:cs typeface="Times New Roman" panose="02020603050405020304" pitchFamily="18" charset="0"/>
              </a:rPr>
              <a:t>hematological malignancies-acute </a:t>
            </a:r>
            <a:r>
              <a:rPr lang="sr-Latn-RS" sz="2400" dirty="0" smtClean="0">
                <a:latin typeface="Times New Roman" panose="02020603050405020304" pitchFamily="18" charset="0"/>
                <a:cs typeface="Times New Roman" panose="02020603050405020304" pitchFamily="18" charset="0"/>
              </a:rPr>
              <a:t>lymphocitic leukemia, lymophomas, breast and lung cancer, melanoma</a:t>
            </a:r>
          </a:p>
          <a:p>
            <a:r>
              <a:rPr lang="sr-Latn-RS" sz="2400" b="1" dirty="0" smtClean="0">
                <a:latin typeface="Times New Roman" panose="02020603050405020304" pitchFamily="18" charset="0"/>
                <a:cs typeface="Times New Roman" panose="02020603050405020304" pitchFamily="18" charset="0"/>
              </a:rPr>
              <a:t>Clinical picture</a:t>
            </a:r>
            <a:r>
              <a:rPr lang="sr-Latn-RS" sz="2400" dirty="0" smtClean="0">
                <a:latin typeface="Times New Roman" panose="02020603050405020304" pitchFamily="18" charset="0"/>
                <a:cs typeface="Times New Roman" panose="02020603050405020304" pitchFamily="18" charset="0"/>
              </a:rPr>
              <a:t>: headache, backache, multiple cranil nerve palises, meningism, delirium, stupr, coma..</a:t>
            </a:r>
          </a:p>
          <a:p>
            <a:r>
              <a:rPr lang="sr-Latn-RS" sz="2400" b="1" dirty="0" smtClean="0">
                <a:latin typeface="Times New Roman" panose="02020603050405020304" pitchFamily="18" charset="0"/>
                <a:cs typeface="Times New Roman" panose="02020603050405020304" pitchFamily="18" charset="0"/>
              </a:rPr>
              <a:t>CSF analyses</a:t>
            </a:r>
            <a:r>
              <a:rPr lang="sr-Latn-RS" sz="2400" dirty="0" smtClean="0">
                <a:latin typeface="Times New Roman" panose="02020603050405020304" pitchFamily="18" charset="0"/>
                <a:cs typeface="Times New Roman" panose="02020603050405020304" pitchFamily="18" charset="0"/>
              </a:rPr>
              <a:t>: increased preassure, elevation of CSF protein and low glucoase levels, lymphocytic pleocytosi (up to 100 cells), </a:t>
            </a:r>
            <a:r>
              <a:rPr lang="sr-Latn-RS" sz="2400" b="1" dirty="0" smtClean="0">
                <a:solidFill>
                  <a:srgbClr val="FF0000"/>
                </a:solidFill>
                <a:latin typeface="Times New Roman" panose="02020603050405020304" pitchFamily="18" charset="0"/>
                <a:cs typeface="Times New Roman" panose="02020603050405020304" pitchFamily="18" charset="0"/>
              </a:rPr>
              <a:t>tumor cells</a:t>
            </a:r>
            <a:endParaRPr lang="sr-Latn-RS"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99757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smtClean="0">
                <a:latin typeface="Times New Roman" panose="02020603050405020304" pitchFamily="18" charset="0"/>
                <a:cs typeface="Times New Roman" panose="02020603050405020304" pitchFamily="18" charset="0"/>
              </a:rPr>
              <a:t>Classsification of brain tumors</a:t>
            </a:r>
            <a:endParaRPr lang="sr-Latn-R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sr-Latn-RS" sz="2800" dirty="0" smtClean="0">
                <a:latin typeface="Times New Roman" panose="02020603050405020304" pitchFamily="18" charset="0"/>
                <a:cs typeface="Times New Roman" panose="02020603050405020304" pitchFamily="18" charset="0"/>
              </a:rPr>
              <a:t>A. </a:t>
            </a:r>
            <a:r>
              <a:rPr lang="sr-Latn-RS" sz="2800" dirty="0" smtClean="0">
                <a:solidFill>
                  <a:srgbClr val="FF0000"/>
                </a:solidFill>
                <a:latin typeface="Times New Roman" panose="02020603050405020304" pitchFamily="18" charset="0"/>
                <a:cs typeface="Times New Roman" panose="02020603050405020304" pitchFamily="18" charset="0"/>
              </a:rPr>
              <a:t>Primary tumors </a:t>
            </a:r>
            <a:r>
              <a:rPr lang="sr-Latn-RS" sz="2800" dirty="0" smtClean="0">
                <a:latin typeface="Times New Roman" panose="02020603050405020304" pitchFamily="18" charset="0"/>
                <a:cs typeface="Times New Roman" panose="02020603050405020304" pitchFamily="18" charset="0"/>
              </a:rPr>
              <a:t>-transformation tissue in the endocranium</a:t>
            </a:r>
          </a:p>
          <a:p>
            <a:endParaRPr lang="sr-Latn-RS" sz="2800" dirty="0">
              <a:latin typeface="Times New Roman" panose="02020603050405020304" pitchFamily="18" charset="0"/>
              <a:cs typeface="Times New Roman" panose="02020603050405020304" pitchFamily="18" charset="0"/>
            </a:endParaRPr>
          </a:p>
          <a:p>
            <a:r>
              <a:rPr lang="sr-Latn-RS" sz="2800" dirty="0" smtClean="0">
                <a:latin typeface="Times New Roman" panose="02020603050405020304" pitchFamily="18" charset="0"/>
                <a:cs typeface="Times New Roman" panose="02020603050405020304" pitchFamily="18" charset="0"/>
              </a:rPr>
              <a:t>B. </a:t>
            </a:r>
            <a:r>
              <a:rPr lang="sr-Latn-RS" sz="2800" dirty="0" smtClean="0">
                <a:solidFill>
                  <a:srgbClr val="FF0000"/>
                </a:solidFill>
                <a:latin typeface="Times New Roman" panose="02020603050405020304" pitchFamily="18" charset="0"/>
                <a:cs typeface="Times New Roman" panose="02020603050405020304" pitchFamily="18" charset="0"/>
              </a:rPr>
              <a:t>Secundary tumors </a:t>
            </a:r>
            <a:r>
              <a:rPr lang="sr-Latn-RS" sz="2800" dirty="0" smtClean="0">
                <a:latin typeface="Times New Roman" panose="02020603050405020304" pitchFamily="18" charset="0"/>
                <a:cs typeface="Times New Roman" panose="02020603050405020304" pitchFamily="18" charset="0"/>
              </a:rPr>
              <a:t>- metastases of primary tumors from other locations</a:t>
            </a:r>
          </a:p>
        </p:txBody>
      </p:sp>
    </p:spTree>
    <p:extLst>
      <p:ext uri="{BB962C8B-B14F-4D97-AF65-F5344CB8AC3E}">
        <p14:creationId xmlns:p14="http://schemas.microsoft.com/office/powerpoint/2010/main" xmlns="" val="18373753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90954"/>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Paraneoplastic disorders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676401"/>
            <a:ext cx="8596668" cy="4364962"/>
          </a:xfrm>
        </p:spPr>
        <p:txBody>
          <a:bodyPr>
            <a:normAutofit/>
          </a:bodyPr>
          <a:lstStyle/>
          <a:p>
            <a:r>
              <a:rPr lang="sr-Latn-RS" sz="2400" dirty="0" smtClean="0">
                <a:latin typeface="Times New Roman" panose="02020603050405020304" pitchFamily="18" charset="0"/>
                <a:cs typeface="Times New Roman" panose="02020603050405020304" pitchFamily="18" charset="0"/>
              </a:rPr>
              <a:t>A group neurological disorders has been delinated that occurr in patients with systemic neoplasia even trought the nervous system in not the site of metastases or direct invasion or compression by the tumor</a:t>
            </a:r>
          </a:p>
          <a:p>
            <a:r>
              <a:rPr lang="sr-Latn-RS" sz="2400" dirty="0" smtClean="0">
                <a:latin typeface="Times New Roman" panose="02020603050405020304" pitchFamily="18" charset="0"/>
                <a:cs typeface="Times New Roman" panose="02020603050405020304" pitchFamily="18" charset="0"/>
              </a:rPr>
              <a:t>The are not specific or confined to cancer, bitv the conditions are linked far more frequently than could be accounted for by chance</a:t>
            </a:r>
            <a:endParaRPr lang="sr-Latn-R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562378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latin typeface="Times New Roman" panose="02020603050405020304" pitchFamily="18" charset="0"/>
                <a:cs typeface="Times New Roman" panose="02020603050405020304" pitchFamily="18" charset="0"/>
              </a:rPr>
              <a:t>Paraneoplastic disorders</a:t>
            </a:r>
            <a:endParaRPr lang="sr-Latn-RS" dirty="0"/>
          </a:p>
        </p:txBody>
      </p:sp>
      <p:sp>
        <p:nvSpPr>
          <p:cNvPr id="3" name="Content Placeholder 2"/>
          <p:cNvSpPr>
            <a:spLocks noGrp="1"/>
          </p:cNvSpPr>
          <p:nvPr>
            <p:ph idx="1"/>
          </p:nvPr>
        </p:nvSpPr>
        <p:spPr>
          <a:xfrm>
            <a:off x="677334" y="1930401"/>
            <a:ext cx="8596668" cy="4110962"/>
          </a:xfrm>
        </p:spPr>
        <p:txBody>
          <a:bodyPr>
            <a:normAutofit/>
          </a:bodyPr>
          <a:lstStyle/>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Limbic encephalitis</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Anti NMDA encephalitis</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Paraneoplastic sensory neuronopathy</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Paraneoplastic cerebellar degeneration</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Opsoclonus myoclonus taxia syndrome</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Paraneoplastic myelopathy and motor neuronopathy</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Lambert Eaton syndrome</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Isaac syndrome</a:t>
            </a:r>
          </a:p>
          <a:p>
            <a:pPr marL="457200" indent="-457200">
              <a:buFont typeface="+mj-lt"/>
              <a:buAutoNum type="arabicPeriod"/>
            </a:pPr>
            <a:r>
              <a:rPr lang="sr-Latn-RS" sz="2000" dirty="0" smtClean="0">
                <a:latin typeface="Times New Roman" panose="02020603050405020304" pitchFamily="18" charset="0"/>
                <a:cs typeface="Times New Roman" panose="02020603050405020304" pitchFamily="18" charset="0"/>
              </a:rPr>
              <a:t>Paraneoplstic Stiff Person syndrome</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90647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67508"/>
          </a:xfrm>
        </p:spPr>
        <p:txBody>
          <a:bodyPr>
            <a:normAutofit fontScale="90000"/>
          </a:bodyPr>
          <a:lstStyle/>
          <a:p>
            <a:pPr algn="ctr"/>
            <a:r>
              <a:rPr lang="sr-Latn-RS" dirty="0">
                <a:latin typeface="Times New Roman" panose="02020603050405020304" pitchFamily="18" charset="0"/>
                <a:cs typeface="Times New Roman" panose="02020603050405020304" pitchFamily="18" charset="0"/>
              </a:rPr>
              <a:t>Limbic encephalitis</a:t>
            </a:r>
            <a:br>
              <a:rPr lang="sr-Latn-RS" dirty="0">
                <a:latin typeface="Times New Roman" panose="02020603050405020304" pitchFamily="18" charset="0"/>
                <a:cs typeface="Times New Roman" panose="02020603050405020304" pitchFamily="18" charset="0"/>
              </a:rPr>
            </a:br>
            <a:endParaRPr lang="sr-Latn-RS" dirty="0"/>
          </a:p>
        </p:txBody>
      </p:sp>
      <p:sp>
        <p:nvSpPr>
          <p:cNvPr id="3" name="Content Placeholder 2"/>
          <p:cNvSpPr>
            <a:spLocks noGrp="1"/>
          </p:cNvSpPr>
          <p:nvPr>
            <p:ph idx="1"/>
          </p:nvPr>
        </p:nvSpPr>
        <p:spPr/>
        <p:txBody>
          <a:bodyPr>
            <a:normAutofit/>
          </a:bodyPr>
          <a:lstStyle/>
          <a:p>
            <a:r>
              <a:rPr lang="sr-Latn-RS" sz="2000" dirty="0" smtClean="0">
                <a:latin typeface="Times New Roman" panose="02020603050405020304" pitchFamily="18" charset="0"/>
                <a:cs typeface="Times New Roman" panose="02020603050405020304" pitchFamily="18" charset="0"/>
              </a:rPr>
              <a:t>The encephalitic process has been associated with small cell carcinom bronchus and Hodkin disease</a:t>
            </a:r>
          </a:p>
          <a:p>
            <a:r>
              <a:rPr lang="sr-Latn-RS" sz="2000" dirty="0" smtClean="0">
                <a:latin typeface="Times New Roman" panose="02020603050405020304" pitchFamily="18" charset="0"/>
                <a:cs typeface="Times New Roman" panose="02020603050405020304" pitchFamily="18" charset="0"/>
              </a:rPr>
              <a:t>Pathologic change e may involve medial temporal lobe and adject nuclei</a:t>
            </a:r>
          </a:p>
          <a:p>
            <a:r>
              <a:rPr lang="sr-Latn-RS" sz="2000" dirty="0" smtClean="0">
                <a:latin typeface="Times New Roman" panose="02020603050405020304" pitchFamily="18" charset="0"/>
                <a:cs typeface="Times New Roman" panose="02020603050405020304" pitchFamily="18" charset="0"/>
              </a:rPr>
              <a:t>Clinical picture: confusional agitated state „Korsakoff syndrome“, seizures, hallucinations, and dementia</a:t>
            </a:r>
          </a:p>
          <a:p>
            <a:r>
              <a:rPr lang="sr-Latn-RS" sz="2000" dirty="0" smtClean="0">
                <a:latin typeface="Times New Roman" panose="02020603050405020304" pitchFamily="18" charset="0"/>
                <a:cs typeface="Times New Roman" panose="02020603050405020304" pitchFamily="18" charset="0"/>
              </a:rPr>
              <a:t>Diagnosis: MRI abnormal T2 hyperintensity and edema in affected reigions</a:t>
            </a:r>
          </a:p>
          <a:p>
            <a:r>
              <a:rPr lang="sr-Latn-RS" sz="2000" dirty="0" smtClean="0">
                <a:latin typeface="Times New Roman" panose="02020603050405020304" pitchFamily="18" charset="0"/>
                <a:cs typeface="Times New Roman" panose="02020603050405020304" pitchFamily="18" charset="0"/>
              </a:rPr>
              <a:t>Treatment: plasma exchange or intravenous gamma globulin</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461088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latin typeface="Times New Roman" panose="02020603050405020304" pitchFamily="18" charset="0"/>
                <a:cs typeface="Times New Roman" panose="02020603050405020304" pitchFamily="18" charset="0"/>
              </a:rPr>
              <a:t>Limbic encephalitis</a:t>
            </a:r>
            <a:endParaRPr lang="sr-Latn-RS" dirty="0"/>
          </a:p>
        </p:txBody>
      </p:sp>
      <p:pic>
        <p:nvPicPr>
          <p:cNvPr id="2054" name="Picture 6" descr="https://encrypted-tbn0.gstatic.com/images?q=tbn:ANd9GcQW1Oh5v_x1MBefGZmhYPsYxlev8hn9KXJ_mwuelYuk1sO0BEiu6gk5HFTzWpfY1e9Vjco&amp;usqp=CAU"/>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819456" y="2203938"/>
            <a:ext cx="3951836" cy="3411416"/>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Picture 8" descr="Paraneoplastic limbic encephalitis | MedLink Neurolog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251938" y="2286000"/>
            <a:ext cx="4174464" cy="32355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17196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Clinical features of brain tumors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sr-Latn-RS" sz="3200" dirty="0" smtClean="0">
                <a:latin typeface="Times New Roman" panose="02020603050405020304" pitchFamily="18" charset="0"/>
                <a:cs typeface="Times New Roman" panose="02020603050405020304" pitchFamily="18" charset="0"/>
              </a:rPr>
              <a:t>Common symptoms and signs of CNS tumors</a:t>
            </a:r>
          </a:p>
          <a:p>
            <a:endParaRPr lang="sr-Latn-RS" sz="3200" dirty="0">
              <a:latin typeface="Times New Roman" panose="02020603050405020304" pitchFamily="18" charset="0"/>
              <a:cs typeface="Times New Roman" panose="02020603050405020304" pitchFamily="18" charset="0"/>
            </a:endParaRPr>
          </a:p>
          <a:p>
            <a:pPr marL="0" indent="0">
              <a:buNone/>
            </a:pPr>
            <a:endParaRPr lang="sr-Latn-RS" sz="3200" dirty="0" smtClean="0">
              <a:latin typeface="Times New Roman" panose="02020603050405020304" pitchFamily="18" charset="0"/>
              <a:cs typeface="Times New Roman" panose="02020603050405020304" pitchFamily="18" charset="0"/>
            </a:endParaRPr>
          </a:p>
          <a:p>
            <a:r>
              <a:rPr lang="sr-Latn-RS" sz="3200" dirty="0" smtClean="0">
                <a:latin typeface="Times New Roman" panose="02020603050405020304" pitchFamily="18" charset="0"/>
                <a:cs typeface="Times New Roman" panose="02020603050405020304" pitchFamily="18" charset="0"/>
              </a:rPr>
              <a:t>Focal neurological symptoms and signs</a:t>
            </a:r>
            <a:endParaRPr lang="sr-Latn-R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30000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200" dirty="0" smtClean="0">
                <a:latin typeface="Times New Roman" panose="02020603050405020304" pitchFamily="18" charset="0"/>
                <a:cs typeface="Times New Roman" panose="02020603050405020304" pitchFamily="18" charset="0"/>
              </a:rPr>
              <a:t>Clinical characteristics of brain tumors</a:t>
            </a:r>
            <a:br>
              <a:rPr lang="sr-Latn-RS" sz="3200" dirty="0" smtClean="0">
                <a:latin typeface="Times New Roman" panose="02020603050405020304" pitchFamily="18" charset="0"/>
                <a:cs typeface="Times New Roman" panose="02020603050405020304" pitchFamily="18" charset="0"/>
              </a:rPr>
            </a:br>
            <a:r>
              <a:rPr lang="sr-Latn-RS" sz="3200" dirty="0" smtClean="0">
                <a:latin typeface="Times New Roman" panose="02020603050405020304" pitchFamily="18" charset="0"/>
                <a:cs typeface="Times New Roman" panose="02020603050405020304" pitchFamily="18" charset="0"/>
              </a:rPr>
              <a:t>Common symptoms and signs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Autofit/>
          </a:bodyPr>
          <a:lstStyle/>
          <a:p>
            <a:endParaRPr lang="sr-Latn-RS" sz="2000" b="1" dirty="0" smtClean="0">
              <a:latin typeface="Times New Roman" panose="02020603050405020304" pitchFamily="18" charset="0"/>
              <a:cs typeface="Times New Roman" panose="02020603050405020304" pitchFamily="18" charset="0"/>
            </a:endParaRPr>
          </a:p>
          <a:p>
            <a:r>
              <a:rPr lang="sr-Latn-RS" sz="2000" b="1" dirty="0" smtClean="0">
                <a:latin typeface="Times New Roman" panose="02020603050405020304" pitchFamily="18" charset="0"/>
                <a:cs typeface="Times New Roman" panose="02020603050405020304" pitchFamily="18" charset="0"/>
              </a:rPr>
              <a:t>Clinical symptoms and sign of increased intracranial pressure</a:t>
            </a:r>
          </a:p>
          <a:p>
            <a:pPr marL="0" indent="0">
              <a:buNone/>
            </a:pPr>
            <a:endParaRPr lang="sr-Latn-RS" sz="2000" b="1" dirty="0" smtClean="0">
              <a:latin typeface="Times New Roman" panose="02020603050405020304" pitchFamily="18" charset="0"/>
              <a:cs typeface="Times New Roman" panose="02020603050405020304" pitchFamily="18" charset="0"/>
            </a:endParaRPr>
          </a:p>
          <a:p>
            <a:r>
              <a:rPr lang="sr-Latn-RS" sz="2000" b="1" dirty="0" smtClean="0">
                <a:latin typeface="Times New Roman" panose="02020603050405020304" pitchFamily="18" charset="0"/>
                <a:cs typeface="Times New Roman" panose="02020603050405020304" pitchFamily="18" charset="0"/>
              </a:rPr>
              <a:t>Chages in mental function </a:t>
            </a:r>
          </a:p>
          <a:p>
            <a:endParaRPr lang="sr-Latn-RS" sz="2000" b="1" dirty="0" smtClean="0">
              <a:latin typeface="Times New Roman" panose="02020603050405020304" pitchFamily="18" charset="0"/>
              <a:cs typeface="Times New Roman" panose="02020603050405020304" pitchFamily="18" charset="0"/>
            </a:endParaRPr>
          </a:p>
          <a:p>
            <a:r>
              <a:rPr lang="sr-Latn-RS" sz="2000" b="1" dirty="0" smtClean="0">
                <a:latin typeface="Times New Roman" panose="02020603050405020304" pitchFamily="18" charset="0"/>
                <a:cs typeface="Times New Roman" panose="02020603050405020304" pitchFamily="18" charset="0"/>
              </a:rPr>
              <a:t>Focal or generalized seizures- </a:t>
            </a:r>
            <a:r>
              <a:rPr lang="sr-Latn-RS" sz="2000" dirty="0" smtClean="0">
                <a:latin typeface="Times New Roman" panose="02020603050405020304" pitchFamily="18" charset="0"/>
                <a:cs typeface="Times New Roman" panose="02020603050405020304" pitchFamily="18" charset="0"/>
              </a:rPr>
              <a:t>A first seizure during adulthood is always suggestive of brain tumors, the most common initial manifestation of primary and metastatic neoplasm</a:t>
            </a:r>
            <a:endParaRPr lang="sr-Latn-R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76759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b="1" dirty="0">
                <a:latin typeface="Times New Roman" panose="02020603050405020304" pitchFamily="18" charset="0"/>
                <a:cs typeface="Times New Roman" panose="02020603050405020304" pitchFamily="18" charset="0"/>
              </a:rPr>
              <a:t>Clinical symptoms and sign of increased intracranial pressure</a:t>
            </a:r>
            <a:br>
              <a:rPr lang="sr-Latn-RS" b="1" dirty="0">
                <a:latin typeface="Times New Roman" panose="02020603050405020304" pitchFamily="18" charset="0"/>
                <a:cs typeface="Times New Roman" panose="02020603050405020304" pitchFamily="18" charset="0"/>
              </a:rPr>
            </a:br>
            <a:endParaRPr lang="sr-Latn-RS" dirty="0"/>
          </a:p>
        </p:txBody>
      </p:sp>
      <p:sp>
        <p:nvSpPr>
          <p:cNvPr id="3" name="Content Placeholder 2"/>
          <p:cNvSpPr>
            <a:spLocks noGrp="1"/>
          </p:cNvSpPr>
          <p:nvPr>
            <p:ph idx="1"/>
          </p:nvPr>
        </p:nvSpPr>
        <p:spPr>
          <a:xfrm>
            <a:off x="677334" y="2160589"/>
            <a:ext cx="8596668" cy="4369165"/>
          </a:xfrm>
        </p:spPr>
        <p:txBody>
          <a:bodyPr>
            <a:noAutofit/>
          </a:bodyPr>
          <a:lstStyle/>
          <a:p>
            <a:pPr marL="457200" indent="-457200">
              <a:buAutoNum type="arabicPeriod"/>
            </a:pPr>
            <a:r>
              <a:rPr lang="sr-Latn-RS" sz="2000" b="1" dirty="0" smtClean="0">
                <a:latin typeface="Times New Roman" panose="02020603050405020304" pitchFamily="18" charset="0"/>
                <a:cs typeface="Times New Roman" panose="02020603050405020304" pitchFamily="18" charset="0"/>
              </a:rPr>
              <a:t>Headache</a:t>
            </a:r>
            <a:r>
              <a:rPr lang="sr-Latn-RS" sz="2000" dirty="0" smtClean="0">
                <a:latin typeface="Times New Roman" panose="02020603050405020304" pitchFamily="18" charset="0"/>
                <a:cs typeface="Times New Roman" panose="02020603050405020304" pitchFamily="18" charset="0"/>
              </a:rPr>
              <a:t> - </a:t>
            </a:r>
            <a:r>
              <a:rPr lang="sr-Latn-RS" sz="2000" dirty="0">
                <a:latin typeface="Times New Roman" panose="02020603050405020304" pitchFamily="18" charset="0"/>
                <a:cs typeface="Times New Roman" panose="02020603050405020304" pitchFamily="18" charset="0"/>
              </a:rPr>
              <a:t>nocturnal occurence or presence on first </a:t>
            </a:r>
            <a:r>
              <a:rPr lang="sr-Latn-RS" sz="2000" dirty="0" smtClean="0">
                <a:latin typeface="Times New Roman" panose="02020603050405020304" pitchFamily="18" charset="0"/>
                <a:cs typeface="Times New Roman" panose="02020603050405020304" pitchFamily="18" charset="0"/>
              </a:rPr>
              <a:t>aweking</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-the are not specific attributes as migraine or hypertensive headache</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 perphaps its deep, nonpulsative </a:t>
            </a:r>
            <a:r>
              <a:rPr lang="sr-Latn-RS" sz="2000" dirty="0" smtClean="0">
                <a:latin typeface="Times New Roman" panose="02020603050405020304" pitchFamily="18" charset="0"/>
                <a:cs typeface="Times New Roman" panose="02020603050405020304" pitchFamily="18" charset="0"/>
              </a:rPr>
              <a:t>quality</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-occipitonuchal pain with womiting is indicative of a tumor in the cerebellum and foramen magnum</a:t>
            </a:r>
          </a:p>
          <a:p>
            <a:pPr marL="0" indent="0">
              <a:buNone/>
            </a:pPr>
            <a:r>
              <a:rPr lang="sr-Latn-RS" sz="2000" b="1" dirty="0" smtClean="0">
                <a:latin typeface="Times New Roman" panose="02020603050405020304" pitchFamily="18" charset="0"/>
                <a:cs typeface="Times New Roman" panose="02020603050405020304" pitchFamily="18" charset="0"/>
              </a:rPr>
              <a:t>2. </a:t>
            </a:r>
            <a:r>
              <a:rPr lang="sr-Latn-RS" sz="2000" b="1" dirty="0">
                <a:latin typeface="Times New Roman" panose="02020603050405020304" pitchFamily="18" charset="0"/>
                <a:cs typeface="Times New Roman" panose="02020603050405020304" pitchFamily="18" charset="0"/>
              </a:rPr>
              <a:t>Vomiting and dizziness </a:t>
            </a:r>
            <a:r>
              <a:rPr lang="sr-Latn-RS" sz="2000" dirty="0" smtClean="0">
                <a:latin typeface="Times New Roman" panose="02020603050405020304" pitchFamily="18" charset="0"/>
                <a:cs typeface="Times New Roman" panose="02020603050405020304" pitchFamily="18" charset="0"/>
              </a:rPr>
              <a:t>-</a:t>
            </a:r>
            <a:r>
              <a:rPr lang="sr-Latn-RS" sz="2000" dirty="0">
                <a:latin typeface="Times New Roman" panose="02020603050405020304" pitchFamily="18" charset="0"/>
                <a:cs typeface="Times New Roman" panose="02020603050405020304" pitchFamily="18" charset="0"/>
              </a:rPr>
              <a:t> frequent with tumors of the posterior fossa, </a:t>
            </a:r>
            <a:endParaRPr lang="sr-Latn-RS" sz="2000" dirty="0" smtClean="0">
              <a:latin typeface="Times New Roman" panose="02020603050405020304" pitchFamily="18" charset="0"/>
              <a:cs typeface="Times New Roman" panose="02020603050405020304" pitchFamily="18" charset="0"/>
            </a:endParaRP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a:t>
            </a:r>
            <a:r>
              <a:rPr lang="sr-Latn-RS" sz="2000" dirty="0">
                <a:latin typeface="Times New Roman" panose="02020603050405020304" pitchFamily="18" charset="0"/>
                <a:cs typeface="Times New Roman" panose="02020603050405020304" pitchFamily="18" charset="0"/>
              </a:rPr>
              <a:t>„</a:t>
            </a:r>
            <a:r>
              <a:rPr lang="sr-Latn-RS" sz="2000" i="1" dirty="0">
                <a:solidFill>
                  <a:srgbClr val="FF0000"/>
                </a:solidFill>
                <a:latin typeface="Times New Roman" panose="02020603050405020304" pitchFamily="18" charset="0"/>
                <a:cs typeface="Times New Roman" panose="02020603050405020304" pitchFamily="18" charset="0"/>
              </a:rPr>
              <a:t>projectile womiting</a:t>
            </a:r>
            <a:r>
              <a:rPr lang="sr-Latn-RS" sz="2000" dirty="0" smtClean="0">
                <a:latin typeface="Times New Roman" panose="02020603050405020304" pitchFamily="18" charset="0"/>
                <a:cs typeface="Times New Roman" panose="02020603050405020304" pitchFamily="18" charset="0"/>
              </a:rPr>
              <a:t>“ spontaneus</a:t>
            </a:r>
          </a:p>
          <a:p>
            <a:pPr marL="0" indent="0">
              <a:buNone/>
            </a:pPr>
            <a:r>
              <a:rPr lang="sr-Latn-RS" sz="2000" dirty="0">
                <a:latin typeface="Times New Roman" panose="02020603050405020304" pitchFamily="18" charset="0"/>
                <a:cs typeface="Times New Roman" panose="02020603050405020304" pitchFamily="18" charset="0"/>
              </a:rPr>
              <a:t> </a:t>
            </a:r>
            <a:r>
              <a:rPr lang="sr-Latn-RS" sz="2000" dirty="0" smtClean="0">
                <a:latin typeface="Times New Roman" panose="02020603050405020304" pitchFamily="18" charset="0"/>
                <a:cs typeface="Times New Roman" panose="02020603050405020304" pitchFamily="18" charset="0"/>
              </a:rPr>
              <a:t>                       - </a:t>
            </a:r>
            <a:r>
              <a:rPr lang="sr-Latn-RS" sz="2000" dirty="0">
                <a:latin typeface="Times New Roman" panose="02020603050405020304" pitchFamily="18" charset="0"/>
                <a:cs typeface="Times New Roman" panose="02020603050405020304" pitchFamily="18" charset="0"/>
              </a:rPr>
              <a:t>is not </a:t>
            </a:r>
            <a:r>
              <a:rPr lang="sr-Latn-RS" sz="2000" dirty="0" smtClean="0">
                <a:latin typeface="Times New Roman" panose="02020603050405020304" pitchFamily="18" charset="0"/>
                <a:cs typeface="Times New Roman" panose="02020603050405020304" pitchFamily="18" charset="0"/>
              </a:rPr>
              <a:t>related to </a:t>
            </a:r>
            <a:r>
              <a:rPr lang="sr-Latn-RS" sz="2000" dirty="0">
                <a:latin typeface="Times New Roman" panose="02020603050405020304" pitchFamily="18" charset="0"/>
                <a:cs typeface="Times New Roman" panose="02020603050405020304" pitchFamily="18" charset="0"/>
              </a:rPr>
              <a:t>the ingestion of food and occurs before </a:t>
            </a:r>
            <a:r>
              <a:rPr lang="sr-Latn-RS" sz="2000" dirty="0" smtClean="0">
                <a:latin typeface="Times New Roman" panose="02020603050405020304" pitchFamily="18" charset="0"/>
                <a:cs typeface="Times New Roman" panose="02020603050405020304" pitchFamily="18" charset="0"/>
              </a:rPr>
              <a:t>breakfast</a:t>
            </a:r>
          </a:p>
          <a:p>
            <a:pPr marL="0" indent="0">
              <a:buNone/>
            </a:pPr>
            <a:r>
              <a:rPr lang="sr-Latn-RS" sz="2000" b="1" dirty="0" smtClean="0">
                <a:latin typeface="Times New Roman" panose="02020603050405020304" pitchFamily="18" charset="0"/>
                <a:cs typeface="Times New Roman" panose="02020603050405020304" pitchFamily="18" charset="0"/>
              </a:rPr>
              <a:t>3. Papilledema</a:t>
            </a:r>
            <a:endParaRPr lang="sr-Latn-R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22356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0277"/>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Chages in mental function</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00555"/>
            <a:ext cx="8596668" cy="4540808"/>
          </a:xfrm>
        </p:spPr>
        <p:txBody>
          <a:bodyPr>
            <a:normAutofit/>
          </a:bodyPr>
          <a:lstStyle/>
          <a:p>
            <a:r>
              <a:rPr lang="sr-Latn-RS" sz="2000" dirty="0" smtClean="0">
                <a:latin typeface="Times New Roman" panose="02020603050405020304" pitchFamily="18" charset="0"/>
                <a:cs typeface="Times New Roman" panose="02020603050405020304" pitchFamily="18" charset="0"/>
              </a:rPr>
              <a:t>Irritability</a:t>
            </a:r>
          </a:p>
          <a:p>
            <a:r>
              <a:rPr lang="sr-Latn-RS" sz="2000" dirty="0" smtClean="0">
                <a:latin typeface="Times New Roman" panose="02020603050405020304" pitchFamily="18" charset="0"/>
                <a:cs typeface="Times New Roman" panose="02020603050405020304" pitchFamily="18" charset="0"/>
              </a:rPr>
              <a:t>Emotional lability</a:t>
            </a:r>
          </a:p>
          <a:p>
            <a:r>
              <a:rPr lang="sr-Latn-RS" sz="2000" dirty="0" smtClean="0">
                <a:latin typeface="Times New Roman" panose="02020603050405020304" pitchFamily="18" charset="0"/>
                <a:cs typeface="Times New Roman" panose="02020603050405020304" pitchFamily="18" charset="0"/>
              </a:rPr>
              <a:t>Mental inertia</a:t>
            </a:r>
          </a:p>
          <a:p>
            <a:r>
              <a:rPr lang="sr-Latn-RS" sz="2000" dirty="0" smtClean="0">
                <a:latin typeface="Times New Roman" panose="02020603050405020304" pitchFamily="18" charset="0"/>
                <a:cs typeface="Times New Roman" panose="02020603050405020304" pitchFamily="18" charset="0"/>
              </a:rPr>
              <a:t>Forgetfulness                                           „</a:t>
            </a:r>
            <a:r>
              <a:rPr lang="sr-Latn-RS" sz="2000" i="1" dirty="0" smtClean="0">
                <a:solidFill>
                  <a:srgbClr val="FF0000"/>
                </a:solidFill>
                <a:latin typeface="Times New Roman" panose="02020603050405020304" pitchFamily="18" charset="0"/>
                <a:cs typeface="Times New Roman" panose="02020603050405020304" pitchFamily="18" charset="0"/>
              </a:rPr>
              <a:t>mental asthenia</a:t>
            </a:r>
            <a:r>
              <a:rPr lang="sr-Latn-RS" sz="2000" dirty="0" smtClean="0">
                <a:latin typeface="Times New Roman" panose="02020603050405020304" pitchFamily="18" charset="0"/>
                <a:cs typeface="Times New Roman" panose="02020603050405020304" pitchFamily="18" charset="0"/>
              </a:rPr>
              <a:t>“</a:t>
            </a:r>
          </a:p>
          <a:p>
            <a:r>
              <a:rPr lang="sr-Latn-RS" sz="2000" dirty="0" smtClean="0">
                <a:latin typeface="Times New Roman" panose="02020603050405020304" pitchFamily="18" charset="0"/>
                <a:cs typeface="Times New Roman" panose="02020603050405020304" pitchFamily="18" charset="0"/>
              </a:rPr>
              <a:t>Reduced range of mental activity</a:t>
            </a:r>
          </a:p>
          <a:p>
            <a:r>
              <a:rPr lang="sr-Latn-RS" sz="2000" dirty="0" smtClean="0">
                <a:latin typeface="Times New Roman" panose="02020603050405020304" pitchFamily="18" charset="0"/>
                <a:cs typeface="Times New Roman" panose="02020603050405020304" pitchFamily="18" charset="0"/>
              </a:rPr>
              <a:t>Indifference to common social practices</a:t>
            </a:r>
          </a:p>
          <a:p>
            <a:r>
              <a:rPr lang="sr-Latn-RS" sz="2000" dirty="0" smtClean="0">
                <a:latin typeface="Times New Roman" panose="02020603050405020304" pitchFamily="18" charset="0"/>
                <a:cs typeface="Times New Roman" panose="02020603050405020304" pitchFamily="18" charset="0"/>
              </a:rPr>
              <a:t>Lack of initiative and spontaneity</a:t>
            </a:r>
          </a:p>
          <a:p>
            <a:r>
              <a:rPr lang="sr-Latn-RS" sz="2000" dirty="0" smtClean="0">
                <a:latin typeface="Times New Roman" panose="02020603050405020304" pitchFamily="18" charset="0"/>
                <a:cs typeface="Times New Roman" panose="02020603050405020304" pitchFamily="18" charset="0"/>
              </a:rPr>
              <a:t>Inordinate drowsiness, sleepneiss or apathy</a:t>
            </a:r>
          </a:p>
          <a:p>
            <a:endParaRPr lang="sr-Latn-RS" sz="2000" dirty="0">
              <a:latin typeface="Times New Roman" panose="02020603050405020304" pitchFamily="18" charset="0"/>
              <a:cs typeface="Times New Roman" panose="02020603050405020304" pitchFamily="18" charset="0"/>
            </a:endParaRPr>
          </a:p>
          <a:p>
            <a:pPr marL="0" indent="0">
              <a:buNone/>
            </a:pPr>
            <a:r>
              <a:rPr lang="sr-Latn-RS" sz="2000" b="1" dirty="0" smtClean="0">
                <a:latin typeface="Times New Roman" panose="02020603050405020304" pitchFamily="18" charset="0"/>
                <a:cs typeface="Times New Roman" panose="02020603050405020304" pitchFamily="18" charset="0"/>
              </a:rPr>
              <a:t>Differential diagnosis</a:t>
            </a:r>
            <a:r>
              <a:rPr lang="sr-Latn-RS" sz="2000" dirty="0" smtClean="0">
                <a:latin typeface="Times New Roman" panose="02020603050405020304" pitchFamily="18" charset="0"/>
                <a:cs typeface="Times New Roman" panose="02020603050405020304" pitchFamily="18" charset="0"/>
              </a:rPr>
              <a:t>: </a:t>
            </a:r>
            <a:r>
              <a:rPr lang="sr-Latn-RS" sz="2000" i="1" dirty="0" smtClean="0">
                <a:latin typeface="Times New Roman" panose="02020603050405020304" pitchFamily="18" charset="0"/>
                <a:cs typeface="Times New Roman" panose="02020603050405020304" pitchFamily="18" charset="0"/>
              </a:rPr>
              <a:t>fronatal lobe syndrome, dementia, depression</a:t>
            </a:r>
            <a:endParaRPr lang="sr-Latn-RS"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99743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61292"/>
            <a:ext cx="8596668" cy="969108"/>
          </a:xfrm>
        </p:spPr>
        <p:txBody>
          <a:bodyPr>
            <a:normAutofit/>
          </a:bodyPr>
          <a:lstStyle/>
          <a:p>
            <a:pPr algn="ctr"/>
            <a:r>
              <a:rPr lang="sr-Latn-RS" sz="3200" dirty="0" smtClean="0">
                <a:latin typeface="Times New Roman" panose="02020603050405020304" pitchFamily="18" charset="0"/>
                <a:cs typeface="Times New Roman" panose="02020603050405020304" pitchFamily="18" charset="0"/>
              </a:rPr>
              <a:t>Focal neurological symptoms and signs</a:t>
            </a:r>
            <a:endParaRPr lang="sr-Latn-R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3270738"/>
            <a:ext cx="8596668" cy="2770624"/>
          </a:xfrm>
        </p:spPr>
        <p:txBody>
          <a:bodyPr>
            <a:normAutofit/>
          </a:bodyPr>
          <a:lstStyle/>
          <a:p>
            <a:pPr marL="0" indent="0" algn="ctr">
              <a:buNone/>
            </a:pPr>
            <a:r>
              <a:rPr lang="sr-Latn-RS" sz="3200" b="1" dirty="0" smtClean="0">
                <a:latin typeface="Times New Roman" panose="02020603050405020304" pitchFamily="18" charset="0"/>
                <a:cs typeface="Times New Roman" panose="02020603050405020304" pitchFamily="18" charset="0"/>
              </a:rPr>
              <a:t>Symptoms and signs of cerebelar lobes</a:t>
            </a:r>
            <a:endParaRPr lang="sr-Latn-R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7354758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466</TotalTime>
  <Words>1643</Words>
  <Application>Microsoft Office PowerPoint</Application>
  <PresentationFormat>Custom</PresentationFormat>
  <Paragraphs>255</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Facet</vt:lpstr>
      <vt:lpstr>Brain tumors</vt:lpstr>
      <vt:lpstr>Brain tumors</vt:lpstr>
      <vt:lpstr>Classsification of brain tumors</vt:lpstr>
      <vt:lpstr>Classsification of brain tumors</vt:lpstr>
      <vt:lpstr>Clinical features of brain tumors</vt:lpstr>
      <vt:lpstr>Clinical characteristics of brain tumors Common symptoms and signs</vt:lpstr>
      <vt:lpstr>Clinical symptoms and sign of increased intracranial pressure </vt:lpstr>
      <vt:lpstr>Chages in mental function</vt:lpstr>
      <vt:lpstr>Focal neurological symptoms and signs</vt:lpstr>
      <vt:lpstr>Fronatal lobe</vt:lpstr>
      <vt:lpstr>Occipital lobe</vt:lpstr>
      <vt:lpstr>Temporal lobe</vt:lpstr>
      <vt:lpstr>Brainstem</vt:lpstr>
      <vt:lpstr>Classification of gliomas</vt:lpstr>
      <vt:lpstr>Glioblastoma and anaplastic astocitoma</vt:lpstr>
      <vt:lpstr>Glioblastoma and anaplastic astocitoma</vt:lpstr>
      <vt:lpstr>Low and intermediate grade astrocytoma</vt:lpstr>
      <vt:lpstr>Oligodendroglioma</vt:lpstr>
      <vt:lpstr>Oligodendroglioma</vt:lpstr>
      <vt:lpstr>Ependymoma</vt:lpstr>
      <vt:lpstr>Ependymoma</vt:lpstr>
      <vt:lpstr>Meningioma</vt:lpstr>
      <vt:lpstr>Meningioma</vt:lpstr>
      <vt:lpstr>Medulloblastoma</vt:lpstr>
      <vt:lpstr>Medulloblastoma</vt:lpstr>
      <vt:lpstr>Vestibular schwannoma (acustic neuroma)</vt:lpstr>
      <vt:lpstr>Vestibular schwannoma (acustic neuroma)</vt:lpstr>
      <vt:lpstr>Vestibular schwannoma (acustic neuroma)</vt:lpstr>
      <vt:lpstr>Vestibular schwannoma (acustic neuroma)</vt:lpstr>
      <vt:lpstr>Pituitary tumors</vt:lpstr>
      <vt:lpstr>Hormonal tests for detection of pituitary adenomas</vt:lpstr>
      <vt:lpstr>Pituitary adenoma-clinical picture</vt:lpstr>
      <vt:lpstr>Diagnosis of pituitary adenoma</vt:lpstr>
      <vt:lpstr>Treatment of pituitary adenoma</vt:lpstr>
      <vt:lpstr>Spinal cord tumors</vt:lpstr>
      <vt:lpstr>Spinal cord tumors</vt:lpstr>
      <vt:lpstr>Intracranial metastatic cancer</vt:lpstr>
      <vt:lpstr> Intracranial metastatic cancer</vt:lpstr>
      <vt:lpstr>Carcinomatous meningitis</vt:lpstr>
      <vt:lpstr>Paraneoplastic disorders</vt:lpstr>
      <vt:lpstr>Paraneoplastic disorders</vt:lpstr>
      <vt:lpstr>Limbic encephalitis </vt:lpstr>
      <vt:lpstr>Limbic encephalitis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Arsinjo</dc:creator>
  <cp:lastModifiedBy>Korisnik</cp:lastModifiedBy>
  <cp:revision>40</cp:revision>
  <dcterms:created xsi:type="dcterms:W3CDTF">2024-01-31T07:45:53Z</dcterms:created>
  <dcterms:modified xsi:type="dcterms:W3CDTF">2024-05-31T09:20:35Z</dcterms:modified>
</cp:coreProperties>
</file>